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4" r:id="rId9"/>
    <p:sldId id="270" r:id="rId10"/>
    <p:sldId id="281" r:id="rId11"/>
    <p:sldId id="282" r:id="rId12"/>
    <p:sldId id="265" r:id="rId13"/>
    <p:sldId id="276" r:id="rId14"/>
    <p:sldId id="268" r:id="rId15"/>
    <p:sldId id="269" r:id="rId16"/>
    <p:sldId id="271" r:id="rId17"/>
    <p:sldId id="272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7BF0-861B-48FE-9F4F-09B3B2E3BF8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F10E-6476-4EFE-A80E-13B9F513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982" y="1699373"/>
            <a:ext cx="678583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Linkages between carbon and climate change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8982" y="2642528"/>
            <a:ext cx="558056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Linkages between forests and carbon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8982" y="4439657"/>
            <a:ext cx="826649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role of forests in climate mitigation and </a:t>
            </a:r>
            <a:r>
              <a:rPr lang="en-US" sz="2800" dirty="0"/>
              <a:t>a</a:t>
            </a:r>
            <a:r>
              <a:rPr lang="en-US" sz="2800" dirty="0" smtClean="0"/>
              <a:t>daptation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8982" y="5382811"/>
            <a:ext cx="819064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Introduce the basic elements of the forest carbon cycle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9177" y="232910"/>
            <a:ext cx="8418372" cy="8108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 Introduction to the Larger Context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08981" y="3536799"/>
            <a:ext cx="551862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Impacts of climate change on forests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8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_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 bwMode="auto">
          <a:xfrm>
            <a:off x="1855326" y="2157984"/>
            <a:ext cx="5252610" cy="36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0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3352800"/>
            <a:ext cx="2819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of forest productivity</a:t>
            </a:r>
            <a:endParaRPr lang="en-US" dirty="0"/>
          </a:p>
        </p:txBody>
      </p:sp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_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 bwMode="auto">
          <a:xfrm>
            <a:off x="1855326" y="2157984"/>
            <a:ext cx="5252610" cy="36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331464"/>
            <a:ext cx="5029200" cy="32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0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4267200" y="12954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rgbClr val="0036A2">
                  <a:shade val="30000"/>
                  <a:satMod val="115000"/>
                </a:srgbClr>
              </a:gs>
              <a:gs pos="50000">
                <a:srgbClr val="0036A2">
                  <a:shade val="67500"/>
                  <a:satMod val="115000"/>
                </a:srgbClr>
              </a:gs>
              <a:gs pos="100000">
                <a:srgbClr val="0036A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" name="Oval 1033"/>
          <p:cNvSpPr>
            <a:spLocks noChangeArrowheads="1"/>
          </p:cNvSpPr>
          <p:nvPr/>
        </p:nvSpPr>
        <p:spPr bwMode="auto">
          <a:xfrm>
            <a:off x="2419350" y="2305050"/>
            <a:ext cx="609600" cy="609600"/>
          </a:xfrm>
          <a:prstGeom prst="ellipse">
            <a:avLst/>
          </a:prstGeom>
          <a:gradFill rotWithShape="0">
            <a:gsLst>
              <a:gs pos="0">
                <a:srgbClr val="66FFFF">
                  <a:gamma/>
                  <a:shade val="72549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Oval 1029"/>
          <p:cNvSpPr>
            <a:spLocks noChangeArrowheads="1"/>
          </p:cNvSpPr>
          <p:nvPr/>
        </p:nvSpPr>
        <p:spPr bwMode="auto">
          <a:xfrm>
            <a:off x="22479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96633">
                  <a:gamma/>
                  <a:shade val="48627"/>
                  <a:invGamma/>
                </a:srgbClr>
              </a:gs>
              <a:gs pos="100000">
                <a:srgbClr val="9966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1031"/>
          <p:cNvSpPr>
            <a:spLocks noChangeArrowheads="1"/>
          </p:cNvSpPr>
          <p:nvPr/>
        </p:nvSpPr>
        <p:spPr bwMode="auto">
          <a:xfrm>
            <a:off x="2362200" y="3703638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30"/>
          <p:cNvSpPr>
            <a:spLocks noChangeArrowheads="1"/>
          </p:cNvSpPr>
          <p:nvPr/>
        </p:nvSpPr>
        <p:spPr bwMode="auto">
          <a:xfrm>
            <a:off x="2667000" y="3505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Oval 1027"/>
          <p:cNvSpPr>
            <a:spLocks noChangeArrowheads="1"/>
          </p:cNvSpPr>
          <p:nvPr/>
        </p:nvSpPr>
        <p:spPr bwMode="auto">
          <a:xfrm>
            <a:off x="4267200" y="20574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99FF">
                  <a:gamma/>
                  <a:shade val="75686"/>
                  <a:invGamma/>
                </a:srgbClr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4191000" y="1828800"/>
            <a:ext cx="76200" cy="76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1219200" y="3657600"/>
            <a:ext cx="141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Other Biomass</a:t>
            </a:r>
          </a:p>
        </p:txBody>
      </p:sp>
      <p:sp>
        <p:nvSpPr>
          <p:cNvPr id="12" name="Rectangle 1036"/>
          <p:cNvSpPr>
            <a:spLocks noChangeArrowheads="1"/>
          </p:cNvSpPr>
          <p:nvPr/>
        </p:nvSpPr>
        <p:spPr bwMode="auto">
          <a:xfrm>
            <a:off x="2286000" y="3459163"/>
            <a:ext cx="81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Forests</a:t>
            </a:r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438400" y="40973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Soil</a:t>
            </a:r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3490913" y="208756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Top Ocean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5334000" y="2438400"/>
            <a:ext cx="1192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Deep Ocean</a:t>
            </a:r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3048000" y="1600200"/>
            <a:ext cx="1516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Marine Biomass</a:t>
            </a:r>
          </a:p>
        </p:txBody>
      </p:sp>
      <p:sp>
        <p:nvSpPr>
          <p:cNvPr id="17" name="Oval 1042"/>
          <p:cNvSpPr>
            <a:spLocks noChangeArrowheads="1"/>
          </p:cNvSpPr>
          <p:nvPr/>
        </p:nvSpPr>
        <p:spPr bwMode="auto">
          <a:xfrm>
            <a:off x="7772400" y="2286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Arial Black" pitchFamily="34" charset="0"/>
              </a:rPr>
              <a:t>1000 Pg</a:t>
            </a:r>
          </a:p>
        </p:txBody>
      </p:sp>
      <p:sp>
        <p:nvSpPr>
          <p:cNvPr id="18" name="Text Box 1043"/>
          <p:cNvSpPr txBox="1">
            <a:spLocks noChangeArrowheads="1"/>
          </p:cNvSpPr>
          <p:nvPr/>
        </p:nvSpPr>
        <p:spPr bwMode="auto">
          <a:xfrm>
            <a:off x="990600" y="320675"/>
            <a:ext cx="588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/>
              <a:t>Global Distribution of Carbon</a:t>
            </a:r>
          </a:p>
        </p:txBody>
      </p:sp>
      <p:pic>
        <p:nvPicPr>
          <p:cNvPr id="19" name="Picture 1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/>
          <a:stretch>
            <a:fillRect/>
          </a:stretch>
        </p:blipFill>
        <p:spPr bwMode="auto">
          <a:xfrm>
            <a:off x="2730500" y="2305050"/>
            <a:ext cx="3175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2590800" y="2438400"/>
            <a:ext cx="119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Atmosphere</a:t>
            </a:r>
          </a:p>
        </p:txBody>
      </p:sp>
      <p:sp>
        <p:nvSpPr>
          <p:cNvPr id="22" name="Oval 1028"/>
          <p:cNvSpPr>
            <a:spLocks noChangeArrowheads="1"/>
          </p:cNvSpPr>
          <p:nvPr/>
        </p:nvSpPr>
        <p:spPr bwMode="auto">
          <a:xfrm>
            <a:off x="609600" y="4267200"/>
            <a:ext cx="1828800" cy="1828800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333333">
                  <a:gamma/>
                  <a:tint val="6666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" name="Rectangle 1038"/>
          <p:cNvSpPr>
            <a:spLocks noChangeArrowheads="1"/>
          </p:cNvSpPr>
          <p:nvPr/>
        </p:nvSpPr>
        <p:spPr bwMode="auto">
          <a:xfrm>
            <a:off x="990600" y="5029200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4267200" y="12954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rgbClr val="0036A2">
                  <a:shade val="30000"/>
                  <a:satMod val="115000"/>
                </a:srgbClr>
              </a:gs>
              <a:gs pos="50000">
                <a:srgbClr val="0036A2">
                  <a:shade val="67500"/>
                  <a:satMod val="115000"/>
                </a:srgbClr>
              </a:gs>
              <a:gs pos="100000">
                <a:srgbClr val="0036A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" name="Oval 1033"/>
          <p:cNvSpPr>
            <a:spLocks noChangeArrowheads="1"/>
          </p:cNvSpPr>
          <p:nvPr/>
        </p:nvSpPr>
        <p:spPr bwMode="auto">
          <a:xfrm>
            <a:off x="2419350" y="2305050"/>
            <a:ext cx="609600" cy="609600"/>
          </a:xfrm>
          <a:prstGeom prst="ellipse">
            <a:avLst/>
          </a:prstGeom>
          <a:gradFill rotWithShape="0">
            <a:gsLst>
              <a:gs pos="0">
                <a:srgbClr val="66FFFF">
                  <a:gamma/>
                  <a:shade val="72549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" name="AutoShape 1045"/>
          <p:cNvSpPr>
            <a:spLocks noChangeArrowheads="1"/>
          </p:cNvSpPr>
          <p:nvPr/>
        </p:nvSpPr>
        <p:spPr bwMode="auto">
          <a:xfrm rot="16200000">
            <a:off x="1346200" y="2997200"/>
            <a:ext cx="1905000" cy="482600"/>
          </a:xfrm>
          <a:prstGeom prst="curvedDownArrow">
            <a:avLst>
              <a:gd name="adj1" fmla="val 88578"/>
              <a:gd name="adj2" fmla="val 167526"/>
              <a:gd name="adj3" fmla="val 3608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029"/>
          <p:cNvSpPr>
            <a:spLocks noChangeArrowheads="1"/>
          </p:cNvSpPr>
          <p:nvPr/>
        </p:nvSpPr>
        <p:spPr bwMode="auto">
          <a:xfrm>
            <a:off x="2247900" y="38100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96633">
                  <a:gamma/>
                  <a:shade val="48627"/>
                  <a:invGamma/>
                </a:srgbClr>
              </a:gs>
              <a:gs pos="100000">
                <a:srgbClr val="9966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1031"/>
          <p:cNvSpPr>
            <a:spLocks noChangeArrowheads="1"/>
          </p:cNvSpPr>
          <p:nvPr/>
        </p:nvSpPr>
        <p:spPr bwMode="auto">
          <a:xfrm>
            <a:off x="2362200" y="3703638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30"/>
          <p:cNvSpPr>
            <a:spLocks noChangeArrowheads="1"/>
          </p:cNvSpPr>
          <p:nvPr/>
        </p:nvSpPr>
        <p:spPr bwMode="auto">
          <a:xfrm>
            <a:off x="2667000" y="3505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33CC33">
                  <a:gamma/>
                  <a:shade val="46275"/>
                  <a:invGamma/>
                </a:srgbClr>
              </a:gs>
              <a:gs pos="100000">
                <a:srgbClr val="33CC33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" name="AutoShape 1046"/>
          <p:cNvSpPr>
            <a:spLocks noChangeArrowheads="1"/>
          </p:cNvSpPr>
          <p:nvPr/>
        </p:nvSpPr>
        <p:spPr bwMode="auto">
          <a:xfrm rot="16200000" flipH="1" flipV="1">
            <a:off x="2184400" y="3149600"/>
            <a:ext cx="1905000" cy="482600"/>
          </a:xfrm>
          <a:prstGeom prst="curvedDownArrow">
            <a:avLst>
              <a:gd name="adj1" fmla="val 88578"/>
              <a:gd name="adj2" fmla="val 167526"/>
              <a:gd name="adj3" fmla="val 3608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27"/>
          <p:cNvSpPr>
            <a:spLocks noChangeArrowheads="1"/>
          </p:cNvSpPr>
          <p:nvPr/>
        </p:nvSpPr>
        <p:spPr bwMode="auto">
          <a:xfrm>
            <a:off x="4267200" y="20574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99FF">
                  <a:gamma/>
                  <a:shade val="75686"/>
                  <a:invGamma/>
                </a:srgbClr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4191000" y="1828800"/>
            <a:ext cx="76200" cy="762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1219200" y="3657600"/>
            <a:ext cx="141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Other Biomass</a:t>
            </a:r>
          </a:p>
        </p:txBody>
      </p:sp>
      <p:sp>
        <p:nvSpPr>
          <p:cNvPr id="12" name="Rectangle 1036"/>
          <p:cNvSpPr>
            <a:spLocks noChangeArrowheads="1"/>
          </p:cNvSpPr>
          <p:nvPr/>
        </p:nvSpPr>
        <p:spPr bwMode="auto">
          <a:xfrm>
            <a:off x="2286000" y="3459163"/>
            <a:ext cx="81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Forests</a:t>
            </a:r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438400" y="40973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Soil</a:t>
            </a:r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3490913" y="208756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Top Ocean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5334000" y="2438400"/>
            <a:ext cx="1192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Deep Ocean</a:t>
            </a:r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3048000" y="1600200"/>
            <a:ext cx="1516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Marine Biomass</a:t>
            </a:r>
          </a:p>
        </p:txBody>
      </p:sp>
      <p:sp>
        <p:nvSpPr>
          <p:cNvPr id="17" name="Oval 1042"/>
          <p:cNvSpPr>
            <a:spLocks noChangeArrowheads="1"/>
          </p:cNvSpPr>
          <p:nvPr/>
        </p:nvSpPr>
        <p:spPr bwMode="auto">
          <a:xfrm>
            <a:off x="7772400" y="228600"/>
            <a:ext cx="762000" cy="7620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Arial Black" pitchFamily="34" charset="0"/>
              </a:rPr>
              <a:t>1000 Pg</a:t>
            </a:r>
          </a:p>
        </p:txBody>
      </p:sp>
      <p:sp>
        <p:nvSpPr>
          <p:cNvPr id="18" name="Text Box 1043"/>
          <p:cNvSpPr txBox="1">
            <a:spLocks noChangeArrowheads="1"/>
          </p:cNvSpPr>
          <p:nvPr/>
        </p:nvSpPr>
        <p:spPr bwMode="auto">
          <a:xfrm>
            <a:off x="990600" y="320675"/>
            <a:ext cx="588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/>
              <a:t>Global Distribution of Carbon</a:t>
            </a:r>
          </a:p>
        </p:txBody>
      </p:sp>
      <p:pic>
        <p:nvPicPr>
          <p:cNvPr id="19" name="Picture 1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/>
          <a:stretch>
            <a:fillRect/>
          </a:stretch>
        </p:blipFill>
        <p:spPr bwMode="auto">
          <a:xfrm>
            <a:off x="2730500" y="2305050"/>
            <a:ext cx="3175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049"/>
          <p:cNvSpPr>
            <a:spLocks noChangeArrowheads="1"/>
          </p:cNvSpPr>
          <p:nvPr/>
        </p:nvSpPr>
        <p:spPr bwMode="auto">
          <a:xfrm rot="-3214754">
            <a:off x="-331787" y="2640013"/>
            <a:ext cx="3352800" cy="1123950"/>
          </a:xfrm>
          <a:prstGeom prst="curvedDownArrow">
            <a:avLst>
              <a:gd name="adj1" fmla="val 12775"/>
              <a:gd name="adj2" fmla="val 36943"/>
              <a:gd name="adj3" fmla="val 1414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2590800" y="2438400"/>
            <a:ext cx="119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Atmosphere</a:t>
            </a:r>
          </a:p>
        </p:txBody>
      </p:sp>
      <p:sp>
        <p:nvSpPr>
          <p:cNvPr id="22" name="Oval 1028"/>
          <p:cNvSpPr>
            <a:spLocks noChangeArrowheads="1"/>
          </p:cNvSpPr>
          <p:nvPr/>
        </p:nvSpPr>
        <p:spPr bwMode="auto">
          <a:xfrm>
            <a:off x="609600" y="4267200"/>
            <a:ext cx="1828800" cy="1828800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333333">
                  <a:gamma/>
                  <a:tint val="6666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" name="Rectangle 1038"/>
          <p:cNvSpPr>
            <a:spLocks noChangeArrowheads="1"/>
          </p:cNvSpPr>
          <p:nvPr/>
        </p:nvSpPr>
        <p:spPr bwMode="auto">
          <a:xfrm>
            <a:off x="990600" y="5029200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34286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Direct impacts on production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40347" y="6498792"/>
            <a:ext cx="5486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1400" i="1" dirty="0"/>
              <a:t>http://www.sciencemag.org/content/329/5994/940/F2.expansion.html</a:t>
            </a:r>
          </a:p>
        </p:txBody>
      </p:sp>
      <p:pic>
        <p:nvPicPr>
          <p:cNvPr id="6" name="Picture 5" descr="map of npp red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3" y="1979877"/>
            <a:ext cx="7162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Demographic impacts through tree mortality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1956" y="5944615"/>
            <a:ext cx="38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Trends in tree mortality across the Western US (VanMantgem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2009, </a:t>
            </a:r>
            <a:r>
              <a:rPr lang="en-US" sz="1600" i="1" dirty="0" smtClean="0"/>
              <a:t>Science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61781" y="2019382"/>
            <a:ext cx="0" cy="4407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2121187"/>
            <a:ext cx="2399779" cy="41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7301" y="4076575"/>
            <a:ext cx="190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Drought-induced canopy mortality (Breshears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2005, </a:t>
            </a:r>
            <a:r>
              <a:rPr lang="en-US" sz="1600" i="1" dirty="0" smtClean="0"/>
              <a:t>PNAS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6"/>
          <a:stretch/>
        </p:blipFill>
        <p:spPr bwMode="auto">
          <a:xfrm>
            <a:off x="691956" y="1814120"/>
            <a:ext cx="3741946" cy="413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Shifting disturbance regimes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07714" y="2135632"/>
            <a:ext cx="278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Lengthening  Fire  Season leads to more fire occurrence (Westering </a:t>
            </a:r>
            <a:r>
              <a:rPr lang="en-US" sz="1600" i="1" dirty="0" smtClean="0"/>
              <a:t>et al, </a:t>
            </a:r>
            <a:r>
              <a:rPr lang="en-US" sz="1600" dirty="0" smtClean="0"/>
              <a:t>2006, </a:t>
            </a:r>
            <a:r>
              <a:rPr lang="en-US" sz="1600" i="1" dirty="0" smtClean="0"/>
              <a:t>Science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648200" cy="46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577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Effects of Climate change on forests: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068" y="1081201"/>
            <a:ext cx="8350370" cy="557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Forest Distribution Shifts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20001"/>
          <a:stretch/>
        </p:blipFill>
        <p:spPr>
          <a:xfrm>
            <a:off x="715980" y="2183834"/>
            <a:ext cx="1858856" cy="196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707354" y="4093202"/>
            <a:ext cx="1858855" cy="196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649278" y="2183834"/>
            <a:ext cx="1858855" cy="196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655193" y="4093202"/>
            <a:ext cx="1858855" cy="19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4593683" y="2183834"/>
            <a:ext cx="1858855" cy="196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4602344" y="4093202"/>
            <a:ext cx="1858855" cy="1969956"/>
          </a:xfrm>
          <a:prstGeom prst="rect">
            <a:avLst/>
          </a:prstGeom>
        </p:spPr>
      </p:pic>
      <p:pic>
        <p:nvPicPr>
          <p:cNvPr id="10" name="Picture 9" descr="Untitled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6461" y="1924199"/>
            <a:ext cx="1008196" cy="11522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34567" y="2672074"/>
            <a:ext cx="148941" cy="174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0717" y="183544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2622" y="18325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2060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9794" y="181993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2090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3484" y="2845591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Douglas-fir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73530" y="4847347"/>
            <a:ext cx="213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onderosa pine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18403" y="3253486"/>
            <a:ext cx="198408" cy="1639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8669" y="3177079"/>
            <a:ext cx="1248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Occupied habitat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68669" y="3417388"/>
            <a:ext cx="1422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Unexploited habitat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68669" y="3665979"/>
            <a:ext cx="1873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Persistence outside habitat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810999" y="3494666"/>
            <a:ext cx="198408" cy="1639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21351" y="3726968"/>
            <a:ext cx="198408" cy="16390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16461" y="4416459"/>
            <a:ext cx="242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Dramatic range shifts predicted in mountain regions, outpacing tree migration capacity (Campbell, in prep)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Management responses to Climate Change</a:t>
            </a:r>
            <a:endParaRPr lang="en-US" sz="3200" b="1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12475" y="1789960"/>
            <a:ext cx="7979434" cy="3946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200" dirty="0" smtClean="0"/>
          </a:p>
          <a:p>
            <a:r>
              <a:rPr lang="en-US" altLang="en-US" sz="3200" dirty="0" smtClean="0"/>
              <a:t>Adaptation: actions taken to reduce the ultimate impact of climate-related change</a:t>
            </a:r>
          </a:p>
          <a:p>
            <a:pPr marL="0" indent="0">
              <a:buNone/>
            </a:pPr>
            <a:endParaRPr lang="en-US" altLang="en-US" sz="3200" dirty="0" smtClean="0"/>
          </a:p>
          <a:p>
            <a:r>
              <a:rPr lang="en-US" altLang="en-US" sz="3200" dirty="0"/>
              <a:t>Mitigation: actions taken to reduce the amount of carbon in the atmosphere or to reduce its input  to the atmosphere</a:t>
            </a:r>
          </a:p>
          <a:p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1324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Adaptation Options</a:t>
            </a:r>
            <a:endParaRPr lang="en-US" sz="3200" b="1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/>
              <a:t>Resistance: </a:t>
            </a:r>
            <a:r>
              <a:rPr lang="en-US" altLang="en-US" dirty="0" smtClean="0"/>
              <a:t>forestall impacts and protect highly valued resources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Resilience: </a:t>
            </a:r>
            <a:r>
              <a:rPr lang="en-US" altLang="en-US" dirty="0" smtClean="0"/>
              <a:t>improve the capacity of ecosystems to return to desired conditions after disturbance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b="1" dirty="0" smtClean="0"/>
              <a:t>Response: </a:t>
            </a:r>
            <a:r>
              <a:rPr lang="en-US" altLang="en-US" dirty="0" smtClean="0"/>
              <a:t>facilitate transition of ecosystems from current to new conditions</a:t>
            </a:r>
          </a:p>
        </p:txBody>
      </p:sp>
    </p:spTree>
    <p:extLst>
      <p:ext uri="{BB962C8B-B14F-4D97-AF65-F5344CB8AC3E}">
        <p14:creationId xmlns:p14="http://schemas.microsoft.com/office/powerpoint/2010/main" val="5831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238125"/>
            <a:ext cx="765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tx2"/>
                </a:solidFill>
                <a:latin typeface="Comic Sans MS" pitchFamily="66" charset="0"/>
              </a:rPr>
              <a:t>Global Warming: Where it all started</a:t>
            </a:r>
          </a:p>
        </p:txBody>
      </p:sp>
      <p:pic>
        <p:nvPicPr>
          <p:cNvPr id="3" name="Picture 3" descr="co2mm_m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7432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5600" y="3429000"/>
            <a:ext cx="1994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Comic Sans MS" pitchFamily="66" charset="0"/>
              </a:rPr>
              <a:t>Dave </a:t>
            </a:r>
            <a:r>
              <a:rPr lang="en-US" altLang="en-US" sz="2400" dirty="0" smtClean="0">
                <a:latin typeface="Comic Sans MS" pitchFamily="66" charset="0"/>
              </a:rPr>
              <a:t>Keeling</a:t>
            </a:r>
          </a:p>
          <a:p>
            <a:pPr algn="ctr"/>
            <a:r>
              <a:rPr lang="en-US" altLang="en-US" sz="1600" dirty="0" smtClean="0">
                <a:latin typeface="Comic Sans MS" pitchFamily="66" charset="0"/>
              </a:rPr>
              <a:t>(1928-2005)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5736" y="5513832"/>
            <a:ext cx="7370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omic Sans MS" pitchFamily="66" charset="0"/>
              </a:rPr>
              <a:t>A</a:t>
            </a:r>
            <a:r>
              <a:rPr lang="en-US" altLang="en-US" sz="2400" dirty="0" smtClean="0">
                <a:latin typeface="Comic Sans MS" pitchFamily="66" charset="0"/>
              </a:rPr>
              <a:t>tmospheric </a:t>
            </a:r>
            <a:r>
              <a:rPr lang="en-US" altLang="en-US" sz="2400" dirty="0">
                <a:latin typeface="Comic Sans MS" pitchFamily="66" charset="0"/>
              </a:rPr>
              <a:t>CO</a:t>
            </a:r>
            <a:r>
              <a:rPr lang="en-US" altLang="en-US" sz="2400" baseline="-25000" dirty="0">
                <a:latin typeface="Comic Sans MS" pitchFamily="66" charset="0"/>
              </a:rPr>
              <a:t>2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smtClean="0">
                <a:latin typeface="Comic Sans MS" pitchFamily="66" charset="0"/>
              </a:rPr>
              <a:t>is on the rise</a:t>
            </a:r>
          </a:p>
          <a:p>
            <a:pPr algn="ctr"/>
            <a:r>
              <a:rPr lang="en-US" altLang="en-US" sz="2400" dirty="0" smtClean="0">
                <a:latin typeface="Comic Sans MS" pitchFamily="66" charset="0"/>
              </a:rPr>
              <a:t>attributable to fossil fuel emissions</a:t>
            </a:r>
            <a:endParaRPr lang="en-US" altLang="en-US" sz="24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smtClean="0"/>
              <a:t>Store more in forest ecosystems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Longer rotations, less intensive harvest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Increase productivity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Store more in forest products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Harvest more frequently and intensively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Build longer lasting structures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Substitute more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Reduce emissions from disturbance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Remove carbon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Increase resistance and resilience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475" y="423020"/>
            <a:ext cx="769476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Mitigation Options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400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68" y="414068"/>
            <a:ext cx="8350370" cy="1311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Understanding mitigation options begins with an understanding of the forest carbon dynamics 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718095" y="2199736"/>
            <a:ext cx="5329686" cy="75049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Atmosphere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90491" y="4632385"/>
            <a:ext cx="2553419" cy="116456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Forests and Forest Products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564038" y="2967487"/>
            <a:ext cx="310551" cy="1906437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4039" y="2950234"/>
            <a:ext cx="855386" cy="2264434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64038" y="2950234"/>
            <a:ext cx="1328467" cy="2544792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2260121" y="2950234"/>
            <a:ext cx="733245" cy="2172419"/>
          </a:xfrm>
          <a:custGeom>
            <a:avLst/>
            <a:gdLst>
              <a:gd name="connsiteX0" fmla="*/ 0 w 897147"/>
              <a:gd name="connsiteY0" fmla="*/ 2027207 h 2027207"/>
              <a:gd name="connsiteX1" fmla="*/ 897147 w 897147"/>
              <a:gd name="connsiteY1" fmla="*/ 2027207 h 2027207"/>
              <a:gd name="connsiteX2" fmla="*/ 897147 w 897147"/>
              <a:gd name="connsiteY2" fmla="*/ 0 h 2027207"/>
              <a:gd name="connsiteX3" fmla="*/ 897147 w 897147"/>
              <a:gd name="connsiteY3" fmla="*/ 0 h 202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147" h="2027207">
                <a:moveTo>
                  <a:pt x="0" y="2027207"/>
                </a:moveTo>
                <a:lnTo>
                  <a:pt x="897147" y="2027207"/>
                </a:lnTo>
                <a:lnTo>
                  <a:pt x="897147" y="0"/>
                </a:lnTo>
                <a:lnTo>
                  <a:pt x="897147" y="0"/>
                </a:lnTo>
              </a:path>
            </a:pathLst>
          </a:custGeom>
          <a:noFill/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35503" y="3542747"/>
            <a:ext cx="1622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Photosynthesis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80452" y="3542747"/>
            <a:ext cx="1277721" cy="5168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Plant</a:t>
            </a:r>
          </a:p>
          <a:p>
            <a:pPr algn="ctr">
              <a:lnSpc>
                <a:spcPct val="75000"/>
              </a:lnSpc>
            </a:pPr>
            <a:r>
              <a:rPr lang="en-US" b="1" i="1" dirty="0" smtClean="0"/>
              <a:t>Respiration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35442" y="4170870"/>
            <a:ext cx="767967" cy="309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Decay</a:t>
            </a:r>
            <a:endParaRPr lang="en-US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34880" y="4632385"/>
            <a:ext cx="1324914" cy="309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i="1" dirty="0" smtClean="0"/>
              <a:t>Combustion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303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15" y="189781"/>
            <a:ext cx="8169215" cy="690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Dramatic Departure From Norm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www3.epa.gov/climatechange/images/science/GHGConc200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5" y="1201124"/>
            <a:ext cx="6989173" cy="49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15" y="258789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CO2 concentrations couples to temperature through radiative forcing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7112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3.epa.gov/climatechange/images/science/models-observed-human-natur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9"/>
          <a:stretch/>
        </p:blipFill>
        <p:spPr bwMode="auto">
          <a:xfrm>
            <a:off x="452706" y="1250831"/>
            <a:ext cx="7800975" cy="46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815" y="258789"/>
            <a:ext cx="8169215" cy="690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Separating Human and Natural Influences on Climate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9177" y="194096"/>
            <a:ext cx="84970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Comic Sans MS" pitchFamily="66" charset="0"/>
              </a:rPr>
              <a:t>Observed consequences</a:t>
            </a:r>
            <a:br>
              <a:rPr lang="en-US" altLang="en-US" sz="3200" b="1" smtClean="0">
                <a:latin typeface="Comic Sans MS" pitchFamily="66" charset="0"/>
              </a:rPr>
            </a:br>
            <a:r>
              <a:rPr lang="en-US" altLang="en-US" sz="3200" b="1" smtClean="0">
                <a:latin typeface="Comic Sans MS" pitchFamily="66" charset="0"/>
              </a:rPr>
              <a:t>of Global Warming</a:t>
            </a:r>
            <a:endParaRPr lang="en-US" altLang="en-US" sz="3200" b="1" dirty="0"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401802"/>
            <a:ext cx="8153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Global average surface temperatures increased by 0.6 +/- 0.2 degrees Celsius over the 20th century (IPCC 2001)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Concurrent increase in atmospheric CO</a:t>
            </a:r>
            <a:r>
              <a:rPr lang="en-US" alt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 (~282 to 366 ppm; 31% since 1750)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Global average sea-level has risen (0.1 – 0.2 m 20</a:t>
            </a:r>
            <a:r>
              <a:rPr lang="en-US" altLang="en-US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 century) and ocean heat content has increased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Snow cover and ice extent has decreased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lengthening of mid-to high-latitude growing seasons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poleward and altitudinal shifts of plant and animal ranges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Comic Sans MS" pitchFamily="66" charset="0"/>
              </a:rPr>
              <a:t>earlier tree flowering, insect emergence and egg-laying in birds</a:t>
            </a:r>
            <a:endParaRPr lang="en-US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S-32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2" y="1589354"/>
            <a:ext cx="6477000" cy="44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815" y="258789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predictions of Future Warming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93" y="427038"/>
            <a:ext cx="810561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Stabilization “Triangle” and Stabilization “wedges”   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9484" y="4751650"/>
            <a:ext cx="719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Wedges include: Energy Conservation, Alternate fuels, Sequestration, Alternate land-use practices.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9484" y="5614264"/>
            <a:ext cx="780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Forest Practices are important in part because they pertain to multiple wedges but largely because they play such an important role in the global carbon cycle as a whole  </a:t>
            </a:r>
            <a:endParaRPr lang="en-US" sz="2000" dirty="0"/>
          </a:p>
        </p:txBody>
      </p:sp>
      <p:sp>
        <p:nvSpPr>
          <p:cNvPr id="5" name="5-Point Star 4"/>
          <p:cNvSpPr/>
          <p:nvPr/>
        </p:nvSpPr>
        <p:spPr>
          <a:xfrm>
            <a:off x="519193" y="4759364"/>
            <a:ext cx="328474" cy="3462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20667" y="5613126"/>
            <a:ext cx="328474" cy="3462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igu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4" y="1143000"/>
            <a:ext cx="42957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gur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1143000"/>
            <a:ext cx="42957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76800" cy="42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7023" y="152400"/>
            <a:ext cx="8169215" cy="8885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Forest Effects on Global CO2 strong enough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to be seen in the Signal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C8A6602404B4090126F2E3EAE2980" ma:contentTypeVersion="10" ma:contentTypeDescription="Create a new document." ma:contentTypeScope="" ma:versionID="8b55f7e35880ecb592d1ed278c5a7855">
  <xsd:schema xmlns:xsd="http://www.w3.org/2001/XMLSchema" xmlns:xs="http://www.w3.org/2001/XMLSchema" xmlns:p="http://schemas.microsoft.com/office/2006/metadata/properties" xmlns:ns2="90ba8fc8-01b3-43ab-b991-9aff72ec3f01" xmlns:ns3="3974dec2-56d0-4dcc-9081-4eb743c001ae" targetNamespace="http://schemas.microsoft.com/office/2006/metadata/properties" ma:root="true" ma:fieldsID="96dbf877d1793132198d139989485f7d" ns2:_="" ns3:_="">
    <xsd:import namespace="90ba8fc8-01b3-43ab-b991-9aff72ec3f01"/>
    <xsd:import namespace="3974dec2-56d0-4dcc-9081-4eb743c001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ublication_x0020_Type" minOccurs="0"/>
                <xsd:element ref="ns3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8fc8-01b3-43ab-b991-9aff72ec3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ec2-56d0-4dcc-9081-4eb743c001ae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9" nillable="true" ma:displayName="Publication Type" ma:default="SupportingDocs, maps &amp; data" ma:description="Default choice is SupportingDocs, maps &amp; data. &#10;Note: Selecting any others with automatically put the doc on the publications and/or reports pages." ma:format="Dropdown" ma:internalName="Publication_x0020_Type">
      <xsd:simpleType>
        <xsd:restriction base="dms:Choice">
          <xsd:enumeration value="Brochures &amp; flyers"/>
          <xsd:enumeration value="Fact sheets"/>
          <xsd:enumeration value="Manuals &amp; guides"/>
          <xsd:enumeration value="Reports"/>
          <xsd:enumeration value="SupportingDocs, maps &amp; data"/>
          <xsd:enumeration value="Trees"/>
        </xsd:restriction>
      </xsd:simpleType>
    </xsd:element>
    <xsd:element name="Tags" ma:index="10" nillable="true" ma:displayName="Tags" ma:description="Select a category. &#10;Note: The tag assists in displaying docs in the correct category on the publication and/or reports pages.&#10;Examples: If you selected under Publication Type: Reports and then selected Tag: Fire. The document will display on the reports page under the category Fire.&#10;If you selected under Publication Type: Fact sheets and then selected Tag: Forest Benefits. The document will display on the publications page under the category Forest Benefits &amp; Health." ma:format="Dropdown" ma:internalName="Tags">
      <xsd:simpleType>
        <xsd:restriction base="dms:Choice">
          <xsd:enumeration value="About ODF"/>
          <xsd:enumeration value="Fire"/>
          <xsd:enumeration value="Forest Benefits"/>
          <xsd:enumeration value="Forest Resources"/>
          <xsd:enumeration value="Monitoring Technical Reports"/>
          <xsd:enumeration value="Working Fores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ba8fc8-01b3-43ab-b991-9aff72ec3f01">
      <UserInfo>
        <DisplayName/>
        <AccountId xsi:nil="true"/>
        <AccountType/>
      </UserInfo>
    </SharedWithUsers>
    <Publication_x0020_Type xmlns="3974dec2-56d0-4dcc-9081-4eb743c001ae">SupportingDocs, maps &amp; data</Publication_x0020_Type>
    <Tags xmlns="3974dec2-56d0-4dcc-9081-4eb743c001ae">About ODF</Tags>
  </documentManagement>
</p:properties>
</file>

<file path=customXml/itemProps1.xml><?xml version="1.0" encoding="utf-8"?>
<ds:datastoreItem xmlns:ds="http://schemas.openxmlformats.org/officeDocument/2006/customXml" ds:itemID="{6E14C92B-0F4A-473B-9884-ABED31A2A414}"/>
</file>

<file path=customXml/itemProps2.xml><?xml version="1.0" encoding="utf-8"?>
<ds:datastoreItem xmlns:ds="http://schemas.openxmlformats.org/officeDocument/2006/customXml" ds:itemID="{B92AC226-D7A1-4E11-9E33-798311A42E82}"/>
</file>

<file path=customXml/itemProps3.xml><?xml version="1.0" encoding="utf-8"?>
<ds:datastoreItem xmlns:ds="http://schemas.openxmlformats.org/officeDocument/2006/customXml" ds:itemID="{240E1527-B6CF-452F-BEBE-0E07E3A747EA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570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doe</dc:creator>
  <cp:lastModifiedBy>jon doe</cp:lastModifiedBy>
  <cp:revision>31</cp:revision>
  <dcterms:created xsi:type="dcterms:W3CDTF">2016-07-18T17:56:24Z</dcterms:created>
  <dcterms:modified xsi:type="dcterms:W3CDTF">2016-07-19T23:03:29Z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0x010100E02C8A6602404B4090126F2E3EAE2980</vt:lpwstr>
  </property>
  <property fmtid="{D5CDD505-2E9C-101B-9397-08002B2CF9AE}" pid="3" name="Order">
    <vt:r8>8300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2" name="Tags">
    <vt:lpwstr>About ODF</vt:lpwstr>
  </property>
  <property fmtid="{D5CDD505-2E9C-101B-9397-08002B2CF9AE}" pid="13" name="Publication Type">
    <vt:lpwstr>SupportingDocs, maps &amp; data</vt:lpwstr>
  </property>
</Properties>
</file>