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16"/>
  </p:notesMasterIdLst>
  <p:handoutMasterIdLst>
    <p:handoutMasterId r:id="rId17"/>
  </p:handoutMasterIdLst>
  <p:sldIdLst>
    <p:sldId id="256" r:id="rId9"/>
    <p:sldId id="305" r:id="rId10"/>
    <p:sldId id="306" r:id="rId11"/>
    <p:sldId id="314" r:id="rId12"/>
    <p:sldId id="312" r:id="rId13"/>
    <p:sldId id="25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id="{3EF7848E-A32D-4FD3-B646-4E2E76BFD92D}">
          <p14:sldIdLst/>
        </p14:section>
        <p14:section name="Title and Agenda Slides" id="{1156E33F-3CCC-4B65-8269-19CE3611B7D2}">
          <p14:sldIdLst>
            <p14:sldId id="256"/>
          </p14:sldIdLst>
        </p14:section>
        <p14:section name="Transition and Layout Slide 1" id="{9F0E1A64-0577-452F-95B7-17EBC284974B}">
          <p14:sldIdLst/>
        </p14:section>
        <p14:section name="Transition and Layout Slides 2" id="{499BB9C9-CD85-4178-B00D-1DDE74F07031}">
          <p14:sldIdLst>
            <p14:sldId id="305"/>
            <p14:sldId id="306"/>
            <p14:sldId id="314"/>
            <p14:sldId id="312"/>
            <p14:sldId id="259"/>
          </p14:sldIdLst>
        </p14:section>
        <p14:section name="Transition and Layout Slides 3" id="{60DECBA8-3F1B-45F8-B03B-9F1A155AA6DE}">
          <p14:sldIdLst>
            <p14:sldId id="295"/>
          </p14:sldIdLst>
        </p14:section>
        <p14:section name="Transition and Layout Slides 4" id="{E098620E-D782-4904-9EE7-31B6712BD8F7}">
          <p14:sldIdLst/>
        </p14:section>
        <p14:section name="Additional Slides" id="{BA10134C-E1FE-43E5-882C-401ECB93A858}">
          <p14:sldIdLst/>
        </p14:section>
        <p14:section name="Closing Slide" id="{8A0F46BC-6E6B-4A6F-8C06-E0732292B1E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924"/>
    <a:srgbClr val="F37221"/>
    <a:srgbClr val="ACC550"/>
    <a:srgbClr val="425F3F"/>
    <a:srgbClr val="263B80"/>
    <a:srgbClr val="618B5D"/>
    <a:srgbClr val="1A8CAA"/>
    <a:srgbClr val="0057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0148" autoAdjust="0"/>
  </p:normalViewPr>
  <p:slideViewPr>
    <p:cSldViewPr snapToGrid="0">
      <p:cViewPr varScale="1">
        <p:scale>
          <a:sx n="108" d="100"/>
          <a:sy n="108" d="100"/>
        </p:scale>
        <p:origin x="15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7516C-EF60-42FD-9100-2DB4161793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F79BCD2-4CF6-49C8-80FE-8E88561A633D}">
      <dgm:prSet phldrT="[Text]"/>
      <dgm:spPr/>
      <dgm:t>
        <a:bodyPr/>
        <a:lstStyle/>
        <a:p>
          <a:r>
            <a:rPr lang="en-US" dirty="0"/>
            <a:t>Q&amp;A</a:t>
          </a:r>
        </a:p>
      </dgm:t>
    </dgm:pt>
    <dgm:pt modelId="{7BC1C98D-44D7-4D5F-ABEE-47C24B17013D}" type="parTrans" cxnId="{00550391-AC97-4D8F-8B55-81CC1EDF45D8}">
      <dgm:prSet/>
      <dgm:spPr/>
      <dgm:t>
        <a:bodyPr/>
        <a:lstStyle/>
        <a:p>
          <a:endParaRPr lang="en-US"/>
        </a:p>
      </dgm:t>
    </dgm:pt>
    <dgm:pt modelId="{128EBE44-CEF5-419C-89D4-12838AEF8274}" type="sibTrans" cxnId="{00550391-AC97-4D8F-8B55-81CC1EDF45D8}">
      <dgm:prSet/>
      <dgm:spPr/>
      <dgm:t>
        <a:bodyPr/>
        <a:lstStyle/>
        <a:p>
          <a:endParaRPr lang="en-US"/>
        </a:p>
      </dgm:t>
    </dgm:pt>
    <dgm:pt modelId="{2B90AB31-290C-42B4-A5ED-B3C706C5860A}">
      <dgm:prSet phldrT="[Text]"/>
      <dgm:spPr/>
      <dgm:t>
        <a:bodyPr/>
        <a:lstStyle/>
        <a:p>
          <a:r>
            <a:rPr lang="en-US" dirty="0"/>
            <a:t>An orientation (optional) will be available for agencies to learn more about the process and ask questions.</a:t>
          </a:r>
        </a:p>
      </dgm:t>
    </dgm:pt>
    <dgm:pt modelId="{78193087-EAED-46D4-B49C-EDD74B5C9922}" type="parTrans" cxnId="{10E952C7-E2B4-4404-A4DA-62CDE94A5774}">
      <dgm:prSet/>
      <dgm:spPr/>
      <dgm:t>
        <a:bodyPr/>
        <a:lstStyle/>
        <a:p>
          <a:endParaRPr lang="en-US"/>
        </a:p>
      </dgm:t>
    </dgm:pt>
    <dgm:pt modelId="{3B63B5E3-00F7-4CA8-87D6-A4B9106E7C9A}" type="sibTrans" cxnId="{10E952C7-E2B4-4404-A4DA-62CDE94A5774}">
      <dgm:prSet/>
      <dgm:spPr/>
      <dgm:t>
        <a:bodyPr/>
        <a:lstStyle/>
        <a:p>
          <a:endParaRPr lang="en-US"/>
        </a:p>
      </dgm:t>
    </dgm:pt>
    <dgm:pt modelId="{0880571E-1723-4DC1-8B19-BE6B457E84E3}">
      <dgm:prSet phldrT="[Text]"/>
      <dgm:spPr/>
      <dgm:t>
        <a:bodyPr/>
        <a:lstStyle/>
        <a:p>
          <a:r>
            <a:rPr lang="en-US" dirty="0"/>
            <a:t>Review Plans</a:t>
          </a:r>
        </a:p>
      </dgm:t>
    </dgm:pt>
    <dgm:pt modelId="{F3792196-AE9E-4D11-9962-750E43EB47E2}" type="parTrans" cxnId="{C680F668-56E1-4E49-959F-BE2FF20E4EFE}">
      <dgm:prSet/>
      <dgm:spPr/>
      <dgm:t>
        <a:bodyPr/>
        <a:lstStyle/>
        <a:p>
          <a:endParaRPr lang="en-US"/>
        </a:p>
      </dgm:t>
    </dgm:pt>
    <dgm:pt modelId="{EAACAB84-4023-464D-AE89-32DAD95E779C}" type="sibTrans" cxnId="{C680F668-56E1-4E49-959F-BE2FF20E4EFE}">
      <dgm:prSet/>
      <dgm:spPr/>
      <dgm:t>
        <a:bodyPr/>
        <a:lstStyle/>
        <a:p>
          <a:endParaRPr lang="en-US"/>
        </a:p>
      </dgm:t>
    </dgm:pt>
    <dgm:pt modelId="{50BADA3B-1937-4E2E-9F4E-1BE3B8227312}">
      <dgm:prSet phldrT="[Text]"/>
      <dgm:spPr/>
      <dgm:t>
        <a:bodyPr/>
        <a:lstStyle/>
        <a:p>
          <a:r>
            <a:rPr lang="en-US" dirty="0"/>
            <a:t>The Office of Cultural Change, Office of the Governor and DEI Cabinet will review plans.</a:t>
          </a:r>
        </a:p>
      </dgm:t>
    </dgm:pt>
    <dgm:pt modelId="{F07BFB86-9887-4067-A335-9E7083AEC2DC}" type="parTrans" cxnId="{693812A7-FB36-4452-A7A7-A77A77AA6EA9}">
      <dgm:prSet/>
      <dgm:spPr/>
      <dgm:t>
        <a:bodyPr/>
        <a:lstStyle/>
        <a:p>
          <a:endParaRPr lang="en-US"/>
        </a:p>
      </dgm:t>
    </dgm:pt>
    <dgm:pt modelId="{8A23F5CA-C82D-43D6-9833-D212DCCF95A9}" type="sibTrans" cxnId="{693812A7-FB36-4452-A7A7-A77A77AA6EA9}">
      <dgm:prSet/>
      <dgm:spPr/>
      <dgm:t>
        <a:bodyPr/>
        <a:lstStyle/>
        <a:p>
          <a:endParaRPr lang="en-US"/>
        </a:p>
      </dgm:t>
    </dgm:pt>
    <dgm:pt modelId="{10645E36-1FF3-4AF8-8540-FA08B7C453B8}">
      <dgm:prSet phldrT="[Text]"/>
      <dgm:spPr/>
      <dgm:t>
        <a:bodyPr/>
        <a:lstStyle/>
        <a:p>
          <a:r>
            <a:rPr lang="en-US" dirty="0"/>
            <a:t>Feedback</a:t>
          </a:r>
        </a:p>
      </dgm:t>
    </dgm:pt>
    <dgm:pt modelId="{998CF952-CA8B-4DA2-B498-45D53B57E683}" type="parTrans" cxnId="{BC06E26B-49D7-4CC1-8E7E-20A08D83C918}">
      <dgm:prSet/>
      <dgm:spPr/>
      <dgm:t>
        <a:bodyPr/>
        <a:lstStyle/>
        <a:p>
          <a:endParaRPr lang="en-US"/>
        </a:p>
      </dgm:t>
    </dgm:pt>
    <dgm:pt modelId="{AF64672F-B419-4749-9DC6-FAC2D9668861}" type="sibTrans" cxnId="{BC06E26B-49D7-4CC1-8E7E-20A08D83C918}">
      <dgm:prSet/>
      <dgm:spPr/>
      <dgm:t>
        <a:bodyPr/>
        <a:lstStyle/>
        <a:p>
          <a:endParaRPr lang="en-US"/>
        </a:p>
      </dgm:t>
    </dgm:pt>
    <dgm:pt modelId="{5BC15413-9EBB-417F-8741-7D5CF7617113}">
      <dgm:prSet phldrT="[Text]"/>
      <dgm:spPr/>
      <dgm:t>
        <a:bodyPr/>
        <a:lstStyle/>
        <a:p>
          <a:r>
            <a:rPr lang="en-US" dirty="0"/>
            <a:t>Feedback will be shared in a 1:1 environment for agencies to consider with their plans. </a:t>
          </a:r>
        </a:p>
      </dgm:t>
    </dgm:pt>
    <dgm:pt modelId="{7DCB61BB-01DA-4F4B-B5DB-723E60984967}" type="parTrans" cxnId="{055B4FC7-FC8E-474E-90D7-7B9C5BCAC1F9}">
      <dgm:prSet/>
      <dgm:spPr/>
      <dgm:t>
        <a:bodyPr/>
        <a:lstStyle/>
        <a:p>
          <a:endParaRPr lang="en-US"/>
        </a:p>
      </dgm:t>
    </dgm:pt>
    <dgm:pt modelId="{6C514881-DD2A-4F94-9DBF-114FEE404A8D}" type="sibTrans" cxnId="{055B4FC7-FC8E-474E-90D7-7B9C5BCAC1F9}">
      <dgm:prSet/>
      <dgm:spPr/>
      <dgm:t>
        <a:bodyPr/>
        <a:lstStyle/>
        <a:p>
          <a:endParaRPr lang="en-US"/>
        </a:p>
      </dgm:t>
    </dgm:pt>
    <dgm:pt modelId="{10CC0AE5-080D-4BFF-B757-138110738DA3}">
      <dgm:prSet phldrT="[Text]"/>
      <dgm:spPr/>
      <dgm:t>
        <a:bodyPr/>
        <a:lstStyle/>
        <a:p>
          <a:r>
            <a:rPr lang="en-US" dirty="0"/>
            <a:t>Cohort Support</a:t>
          </a:r>
        </a:p>
      </dgm:t>
    </dgm:pt>
    <dgm:pt modelId="{530AB75E-ACB6-4B2C-84CB-E42899273152}" type="parTrans" cxnId="{5EA50140-DD44-494D-A8E7-F87DE8A8D438}">
      <dgm:prSet/>
      <dgm:spPr/>
      <dgm:t>
        <a:bodyPr/>
        <a:lstStyle/>
        <a:p>
          <a:endParaRPr lang="en-US"/>
        </a:p>
      </dgm:t>
    </dgm:pt>
    <dgm:pt modelId="{40C70DCF-D876-41F7-B594-42F92AFAA488}" type="sibTrans" cxnId="{5EA50140-DD44-494D-A8E7-F87DE8A8D438}">
      <dgm:prSet/>
      <dgm:spPr/>
      <dgm:t>
        <a:bodyPr/>
        <a:lstStyle/>
        <a:p>
          <a:endParaRPr lang="en-US"/>
        </a:p>
      </dgm:t>
    </dgm:pt>
    <dgm:pt modelId="{7B5AF52A-E29B-460B-82FA-2EF3CBB8193A}">
      <dgm:prSet phldrT="[Text]"/>
      <dgm:spPr/>
      <dgm:t>
        <a:bodyPr/>
        <a:lstStyle/>
        <a:p>
          <a:r>
            <a:rPr lang="en-US" dirty="0"/>
            <a:t>After feedback is shared, cohorts will begin to meet with one another on a quarterly basis.</a:t>
          </a:r>
        </a:p>
      </dgm:t>
    </dgm:pt>
    <dgm:pt modelId="{EAE3056A-74B0-46FF-8D0A-A82FFF941ABF}" type="parTrans" cxnId="{257E3FD9-E48F-46E2-98B5-EEC27810D2DD}">
      <dgm:prSet/>
      <dgm:spPr/>
      <dgm:t>
        <a:bodyPr/>
        <a:lstStyle/>
        <a:p>
          <a:endParaRPr lang="en-US"/>
        </a:p>
      </dgm:t>
    </dgm:pt>
    <dgm:pt modelId="{AC5A4C52-2F9F-4A3C-BBFF-87BCD1D01272}" type="sibTrans" cxnId="{257E3FD9-E48F-46E2-98B5-EEC27810D2DD}">
      <dgm:prSet/>
      <dgm:spPr/>
      <dgm:t>
        <a:bodyPr/>
        <a:lstStyle/>
        <a:p>
          <a:endParaRPr lang="en-US"/>
        </a:p>
      </dgm:t>
    </dgm:pt>
    <dgm:pt modelId="{216C80C2-5301-4A91-B3FB-30932DF367E2}">
      <dgm:prSet phldrT="[Text]"/>
      <dgm:spPr/>
      <dgm:t>
        <a:bodyPr/>
        <a:lstStyle/>
        <a:p>
          <a:r>
            <a:rPr lang="en-US" dirty="0"/>
            <a:t>1:1 Email</a:t>
          </a:r>
        </a:p>
      </dgm:t>
    </dgm:pt>
    <dgm:pt modelId="{E463D66F-FE06-407C-9BED-C0311997733F}" type="parTrans" cxnId="{CBDEE155-44BF-41EE-8F75-0B868C1E6232}">
      <dgm:prSet/>
      <dgm:spPr/>
      <dgm:t>
        <a:bodyPr/>
        <a:lstStyle/>
        <a:p>
          <a:endParaRPr lang="en-US"/>
        </a:p>
      </dgm:t>
    </dgm:pt>
    <dgm:pt modelId="{FFA9DBD3-60E6-464A-AAEE-C92397654080}" type="sibTrans" cxnId="{CBDEE155-44BF-41EE-8F75-0B868C1E6232}">
      <dgm:prSet/>
      <dgm:spPr/>
      <dgm:t>
        <a:bodyPr/>
        <a:lstStyle/>
        <a:p>
          <a:endParaRPr lang="en-US"/>
        </a:p>
      </dgm:t>
    </dgm:pt>
    <dgm:pt modelId="{AE466B0F-B208-41EF-9F53-B27CF4558683}">
      <dgm:prSet phldrT="[Text]"/>
      <dgm:spPr/>
      <dgm:t>
        <a:bodyPr/>
        <a:lstStyle/>
        <a:p>
          <a:r>
            <a:rPr lang="en-US" dirty="0"/>
            <a:t>Each agency will receive an email outlining which cohort they are in, and what to expect from the process.</a:t>
          </a:r>
        </a:p>
      </dgm:t>
    </dgm:pt>
    <dgm:pt modelId="{C669AB01-226A-4593-BE1F-D46D063C0993}" type="parTrans" cxnId="{BCD00033-C5D3-45BA-A7E1-C5F66BEAC39C}">
      <dgm:prSet/>
      <dgm:spPr/>
      <dgm:t>
        <a:bodyPr/>
        <a:lstStyle/>
        <a:p>
          <a:endParaRPr lang="en-US"/>
        </a:p>
      </dgm:t>
    </dgm:pt>
    <dgm:pt modelId="{3886D7E7-9DC3-4826-81C3-54B6A58E5709}" type="sibTrans" cxnId="{BCD00033-C5D3-45BA-A7E1-C5F66BEAC39C}">
      <dgm:prSet/>
      <dgm:spPr/>
      <dgm:t>
        <a:bodyPr/>
        <a:lstStyle/>
        <a:p>
          <a:endParaRPr lang="en-US"/>
        </a:p>
      </dgm:t>
    </dgm:pt>
    <dgm:pt modelId="{9C69787C-2CB5-44A0-B641-2D02272E9A5E}">
      <dgm:prSet phldrT="[Text]"/>
      <dgm:spPr/>
      <dgm:t>
        <a:bodyPr/>
        <a:lstStyle/>
        <a:p>
          <a:r>
            <a:rPr lang="en-US" dirty="0"/>
            <a:t>The Director of Cultural Change will also be sharing updates at upcoming All Agency meetings.</a:t>
          </a:r>
        </a:p>
      </dgm:t>
    </dgm:pt>
    <dgm:pt modelId="{0B1CE62B-0B6C-4854-87BE-22E5D4D57B80}" type="parTrans" cxnId="{0C0C4E20-761D-45D7-82CC-73592351882F}">
      <dgm:prSet/>
      <dgm:spPr/>
      <dgm:t>
        <a:bodyPr/>
        <a:lstStyle/>
        <a:p>
          <a:endParaRPr lang="en-US"/>
        </a:p>
      </dgm:t>
    </dgm:pt>
    <dgm:pt modelId="{FA271F0C-DDD2-4C06-B0FA-2362C6803C93}" type="sibTrans" cxnId="{0C0C4E20-761D-45D7-82CC-73592351882F}">
      <dgm:prSet/>
      <dgm:spPr/>
      <dgm:t>
        <a:bodyPr/>
        <a:lstStyle/>
        <a:p>
          <a:endParaRPr lang="en-US"/>
        </a:p>
      </dgm:t>
    </dgm:pt>
    <dgm:pt modelId="{D998B7BE-6EBC-4692-9B64-34D001C2D849}">
      <dgm:prSet/>
      <dgm:spPr/>
      <dgm:t>
        <a:bodyPr/>
        <a:lstStyle/>
        <a:p>
          <a:r>
            <a:rPr lang="en-US" dirty="0"/>
            <a:t>This feedback will be centered around considerations to ensure that the plan is realistic and sustainable.</a:t>
          </a:r>
        </a:p>
      </dgm:t>
    </dgm:pt>
    <dgm:pt modelId="{233288FA-DABE-4C41-B0D5-4EDBA09AC615}" type="parTrans" cxnId="{D57AC4EE-F85E-4BCA-95B1-4BB6A4C1F685}">
      <dgm:prSet/>
      <dgm:spPr/>
      <dgm:t>
        <a:bodyPr/>
        <a:lstStyle/>
        <a:p>
          <a:endParaRPr lang="en-US"/>
        </a:p>
      </dgm:t>
    </dgm:pt>
    <dgm:pt modelId="{6724798A-CE32-4C2F-9B12-014EC29890DA}" type="sibTrans" cxnId="{D57AC4EE-F85E-4BCA-95B1-4BB6A4C1F685}">
      <dgm:prSet/>
      <dgm:spPr/>
      <dgm:t>
        <a:bodyPr/>
        <a:lstStyle/>
        <a:p>
          <a:endParaRPr lang="en-US"/>
        </a:p>
      </dgm:t>
    </dgm:pt>
    <dgm:pt modelId="{50B6053F-92B2-47A4-8B88-7874E1F6519B}">
      <dgm:prSet phldrT="[Text]"/>
      <dgm:spPr/>
      <dgm:t>
        <a:bodyPr/>
        <a:lstStyle/>
        <a:p>
          <a:r>
            <a:rPr lang="en-US" dirty="0"/>
            <a:t>Cohorts will offer support for plan development and implementation, accountability, and continued growth in each agency’s DEI journey.</a:t>
          </a:r>
        </a:p>
      </dgm:t>
    </dgm:pt>
    <dgm:pt modelId="{31469F49-004A-4189-BD2F-3AD5FD2E8B57}" type="parTrans" cxnId="{F165575E-6459-4F03-B8D2-BDAAC98730BB}">
      <dgm:prSet/>
      <dgm:spPr/>
      <dgm:t>
        <a:bodyPr/>
        <a:lstStyle/>
        <a:p>
          <a:endParaRPr lang="en-US"/>
        </a:p>
      </dgm:t>
    </dgm:pt>
    <dgm:pt modelId="{7CF82C36-5289-43C3-ADDD-84476D87718F}" type="sibTrans" cxnId="{F165575E-6459-4F03-B8D2-BDAAC98730BB}">
      <dgm:prSet/>
      <dgm:spPr/>
      <dgm:t>
        <a:bodyPr/>
        <a:lstStyle/>
        <a:p>
          <a:endParaRPr lang="en-US"/>
        </a:p>
      </dgm:t>
    </dgm:pt>
    <dgm:pt modelId="{3108B42C-AD42-44F2-92EE-8F0DC03F1292}" type="pres">
      <dgm:prSet presAssocID="{DC77516C-EF60-42FD-9100-2DB41617934E}" presName="linearFlow" presStyleCnt="0">
        <dgm:presLayoutVars>
          <dgm:dir/>
          <dgm:animLvl val="lvl"/>
          <dgm:resizeHandles val="exact"/>
        </dgm:presLayoutVars>
      </dgm:prSet>
      <dgm:spPr/>
    </dgm:pt>
    <dgm:pt modelId="{388BCD7B-2DCC-40F9-A165-5A5E73FF2DF7}" type="pres">
      <dgm:prSet presAssocID="{216C80C2-5301-4A91-B3FB-30932DF367E2}" presName="composite" presStyleCnt="0"/>
      <dgm:spPr/>
    </dgm:pt>
    <dgm:pt modelId="{895417A5-9BCD-4E80-8E76-CA3E3B30AE49}" type="pres">
      <dgm:prSet presAssocID="{216C80C2-5301-4A91-B3FB-30932DF367E2}" presName="parentText" presStyleLbl="alignNode1" presStyleIdx="0" presStyleCnt="5">
        <dgm:presLayoutVars>
          <dgm:chMax val="1"/>
          <dgm:bulletEnabled val="1"/>
        </dgm:presLayoutVars>
      </dgm:prSet>
      <dgm:spPr/>
    </dgm:pt>
    <dgm:pt modelId="{4ABF3886-F4CC-48EE-B2FB-5B2BDC579B0E}" type="pres">
      <dgm:prSet presAssocID="{216C80C2-5301-4A91-B3FB-30932DF367E2}" presName="descendantText" presStyleLbl="alignAcc1" presStyleIdx="0" presStyleCnt="5">
        <dgm:presLayoutVars>
          <dgm:bulletEnabled val="1"/>
        </dgm:presLayoutVars>
      </dgm:prSet>
      <dgm:spPr/>
    </dgm:pt>
    <dgm:pt modelId="{A52ED904-F0D8-4301-9119-E4E1A896F2D7}" type="pres">
      <dgm:prSet presAssocID="{FFA9DBD3-60E6-464A-AAEE-C92397654080}" presName="sp" presStyleCnt="0"/>
      <dgm:spPr/>
    </dgm:pt>
    <dgm:pt modelId="{897BB491-4517-404D-99A2-47954AC9ACB0}" type="pres">
      <dgm:prSet presAssocID="{DF79BCD2-4CF6-49C8-80FE-8E88561A633D}" presName="composite" presStyleCnt="0"/>
      <dgm:spPr/>
    </dgm:pt>
    <dgm:pt modelId="{E3D55505-AE75-44A7-BE30-2F8337DD192F}" type="pres">
      <dgm:prSet presAssocID="{DF79BCD2-4CF6-49C8-80FE-8E88561A633D}" presName="parentText" presStyleLbl="alignNode1" presStyleIdx="1" presStyleCnt="5">
        <dgm:presLayoutVars>
          <dgm:chMax val="1"/>
          <dgm:bulletEnabled val="1"/>
        </dgm:presLayoutVars>
      </dgm:prSet>
      <dgm:spPr/>
    </dgm:pt>
    <dgm:pt modelId="{42DC1022-3DBF-4F98-AFC4-CFB88FFC6FF6}" type="pres">
      <dgm:prSet presAssocID="{DF79BCD2-4CF6-49C8-80FE-8E88561A633D}" presName="descendantText" presStyleLbl="alignAcc1" presStyleIdx="1" presStyleCnt="5">
        <dgm:presLayoutVars>
          <dgm:bulletEnabled val="1"/>
        </dgm:presLayoutVars>
      </dgm:prSet>
      <dgm:spPr/>
    </dgm:pt>
    <dgm:pt modelId="{9FC7971E-4AEB-4FFF-8D86-8EDF70854371}" type="pres">
      <dgm:prSet presAssocID="{128EBE44-CEF5-419C-89D4-12838AEF8274}" presName="sp" presStyleCnt="0"/>
      <dgm:spPr/>
    </dgm:pt>
    <dgm:pt modelId="{39BD4145-BB5A-4CBD-98BF-E9E9A0B903C2}" type="pres">
      <dgm:prSet presAssocID="{0880571E-1723-4DC1-8B19-BE6B457E84E3}" presName="composite" presStyleCnt="0"/>
      <dgm:spPr/>
    </dgm:pt>
    <dgm:pt modelId="{ADCEF58C-ACA2-442A-933F-77EA1A1C964A}" type="pres">
      <dgm:prSet presAssocID="{0880571E-1723-4DC1-8B19-BE6B457E84E3}" presName="parentText" presStyleLbl="alignNode1" presStyleIdx="2" presStyleCnt="5">
        <dgm:presLayoutVars>
          <dgm:chMax val="1"/>
          <dgm:bulletEnabled val="1"/>
        </dgm:presLayoutVars>
      </dgm:prSet>
      <dgm:spPr/>
    </dgm:pt>
    <dgm:pt modelId="{6A399864-919D-4C07-8055-1A2A26049CDC}" type="pres">
      <dgm:prSet presAssocID="{0880571E-1723-4DC1-8B19-BE6B457E84E3}" presName="descendantText" presStyleLbl="alignAcc1" presStyleIdx="2" presStyleCnt="5">
        <dgm:presLayoutVars>
          <dgm:bulletEnabled val="1"/>
        </dgm:presLayoutVars>
      </dgm:prSet>
      <dgm:spPr/>
    </dgm:pt>
    <dgm:pt modelId="{91BFED05-4801-437B-A3A2-8C094DDF37B6}" type="pres">
      <dgm:prSet presAssocID="{EAACAB84-4023-464D-AE89-32DAD95E779C}" presName="sp" presStyleCnt="0"/>
      <dgm:spPr/>
    </dgm:pt>
    <dgm:pt modelId="{C45E9E3A-7CC1-41D0-A313-936529442A64}" type="pres">
      <dgm:prSet presAssocID="{10645E36-1FF3-4AF8-8540-FA08B7C453B8}" presName="composite" presStyleCnt="0"/>
      <dgm:spPr/>
    </dgm:pt>
    <dgm:pt modelId="{E57F3E59-2499-4318-9552-A5FC28453AB0}" type="pres">
      <dgm:prSet presAssocID="{10645E36-1FF3-4AF8-8540-FA08B7C453B8}" presName="parentText" presStyleLbl="alignNode1" presStyleIdx="3" presStyleCnt="5">
        <dgm:presLayoutVars>
          <dgm:chMax val="1"/>
          <dgm:bulletEnabled val="1"/>
        </dgm:presLayoutVars>
      </dgm:prSet>
      <dgm:spPr/>
    </dgm:pt>
    <dgm:pt modelId="{F8A291DE-6E66-477D-936E-F8D81F491984}" type="pres">
      <dgm:prSet presAssocID="{10645E36-1FF3-4AF8-8540-FA08B7C453B8}" presName="descendantText" presStyleLbl="alignAcc1" presStyleIdx="3" presStyleCnt="5">
        <dgm:presLayoutVars>
          <dgm:bulletEnabled val="1"/>
        </dgm:presLayoutVars>
      </dgm:prSet>
      <dgm:spPr/>
    </dgm:pt>
    <dgm:pt modelId="{CC254B4A-3890-4E86-9DF7-6AC05F3B464B}" type="pres">
      <dgm:prSet presAssocID="{AF64672F-B419-4749-9DC6-FAC2D9668861}" presName="sp" presStyleCnt="0"/>
      <dgm:spPr/>
    </dgm:pt>
    <dgm:pt modelId="{8DD14460-D9A6-4F8A-8D68-BA388467C08A}" type="pres">
      <dgm:prSet presAssocID="{10CC0AE5-080D-4BFF-B757-138110738DA3}" presName="composite" presStyleCnt="0"/>
      <dgm:spPr/>
    </dgm:pt>
    <dgm:pt modelId="{8DD30C3E-D150-47AA-BBEA-94E2BB7F86E3}" type="pres">
      <dgm:prSet presAssocID="{10CC0AE5-080D-4BFF-B757-138110738DA3}" presName="parentText" presStyleLbl="alignNode1" presStyleIdx="4" presStyleCnt="5">
        <dgm:presLayoutVars>
          <dgm:chMax val="1"/>
          <dgm:bulletEnabled val="1"/>
        </dgm:presLayoutVars>
      </dgm:prSet>
      <dgm:spPr/>
    </dgm:pt>
    <dgm:pt modelId="{82DCCF34-E0F6-4326-B49B-F4FE626DDA5E}" type="pres">
      <dgm:prSet presAssocID="{10CC0AE5-080D-4BFF-B757-138110738DA3}" presName="descendantText" presStyleLbl="alignAcc1" presStyleIdx="4" presStyleCnt="5">
        <dgm:presLayoutVars>
          <dgm:bulletEnabled val="1"/>
        </dgm:presLayoutVars>
      </dgm:prSet>
      <dgm:spPr/>
    </dgm:pt>
  </dgm:ptLst>
  <dgm:cxnLst>
    <dgm:cxn modelId="{4F24C508-A3A2-40C9-B576-419AF055CB03}" type="presOf" srcId="{216C80C2-5301-4A91-B3FB-30932DF367E2}" destId="{895417A5-9BCD-4E80-8E76-CA3E3B30AE49}" srcOrd="0" destOrd="0" presId="urn:microsoft.com/office/officeart/2005/8/layout/chevron2"/>
    <dgm:cxn modelId="{804B1119-C041-4F8A-A2AE-F52F502928D4}" type="presOf" srcId="{9C69787C-2CB5-44A0-B641-2D02272E9A5E}" destId="{42DC1022-3DBF-4F98-AFC4-CFB88FFC6FF6}" srcOrd="0" destOrd="1" presId="urn:microsoft.com/office/officeart/2005/8/layout/chevron2"/>
    <dgm:cxn modelId="{0C0C4E20-761D-45D7-82CC-73592351882F}" srcId="{DF79BCD2-4CF6-49C8-80FE-8E88561A633D}" destId="{9C69787C-2CB5-44A0-B641-2D02272E9A5E}" srcOrd="1" destOrd="0" parTransId="{0B1CE62B-0B6C-4854-87BE-22E5D4D57B80}" sibTransId="{FA271F0C-DDD2-4C06-B0FA-2362C6803C93}"/>
    <dgm:cxn modelId="{BAA6C22B-9C4B-404B-9886-952A6C97F817}" type="presOf" srcId="{D998B7BE-6EBC-4692-9B64-34D001C2D849}" destId="{F8A291DE-6E66-477D-936E-F8D81F491984}" srcOrd="0" destOrd="1" presId="urn:microsoft.com/office/officeart/2005/8/layout/chevron2"/>
    <dgm:cxn modelId="{A8DA7130-DD93-4460-BA3E-D24B25A33EAB}" type="presOf" srcId="{10645E36-1FF3-4AF8-8540-FA08B7C453B8}" destId="{E57F3E59-2499-4318-9552-A5FC28453AB0}" srcOrd="0" destOrd="0" presId="urn:microsoft.com/office/officeart/2005/8/layout/chevron2"/>
    <dgm:cxn modelId="{7EA4B531-4267-4424-9BEC-18CA6F9F0C2B}" type="presOf" srcId="{5BC15413-9EBB-417F-8741-7D5CF7617113}" destId="{F8A291DE-6E66-477D-936E-F8D81F491984}" srcOrd="0" destOrd="0" presId="urn:microsoft.com/office/officeart/2005/8/layout/chevron2"/>
    <dgm:cxn modelId="{BCD00033-C5D3-45BA-A7E1-C5F66BEAC39C}" srcId="{216C80C2-5301-4A91-B3FB-30932DF367E2}" destId="{AE466B0F-B208-41EF-9F53-B27CF4558683}" srcOrd="0" destOrd="0" parTransId="{C669AB01-226A-4593-BE1F-D46D063C0993}" sibTransId="{3886D7E7-9DC3-4826-81C3-54B6A58E5709}"/>
    <dgm:cxn modelId="{FA3F3D3E-AD86-48DD-A399-ACBA446F65BC}" type="presOf" srcId="{AE466B0F-B208-41EF-9F53-B27CF4558683}" destId="{4ABF3886-F4CC-48EE-B2FB-5B2BDC579B0E}" srcOrd="0" destOrd="0" presId="urn:microsoft.com/office/officeart/2005/8/layout/chevron2"/>
    <dgm:cxn modelId="{5EA50140-DD44-494D-A8E7-F87DE8A8D438}" srcId="{DC77516C-EF60-42FD-9100-2DB41617934E}" destId="{10CC0AE5-080D-4BFF-B757-138110738DA3}" srcOrd="4" destOrd="0" parTransId="{530AB75E-ACB6-4B2C-84CB-E42899273152}" sibTransId="{40C70DCF-D876-41F7-B594-42F92AFAA488}"/>
    <dgm:cxn modelId="{F165575E-6459-4F03-B8D2-BDAAC98730BB}" srcId="{10CC0AE5-080D-4BFF-B757-138110738DA3}" destId="{50B6053F-92B2-47A4-8B88-7874E1F6519B}" srcOrd="1" destOrd="0" parTransId="{31469F49-004A-4189-BD2F-3AD5FD2E8B57}" sibTransId="{7CF82C36-5289-43C3-ADDD-84476D87718F}"/>
    <dgm:cxn modelId="{EB0A3168-06D0-4D13-8D38-DB07B8AF5649}" type="presOf" srcId="{DF79BCD2-4CF6-49C8-80FE-8E88561A633D}" destId="{E3D55505-AE75-44A7-BE30-2F8337DD192F}" srcOrd="0" destOrd="0" presId="urn:microsoft.com/office/officeart/2005/8/layout/chevron2"/>
    <dgm:cxn modelId="{C680F668-56E1-4E49-959F-BE2FF20E4EFE}" srcId="{DC77516C-EF60-42FD-9100-2DB41617934E}" destId="{0880571E-1723-4DC1-8B19-BE6B457E84E3}" srcOrd="2" destOrd="0" parTransId="{F3792196-AE9E-4D11-9962-750E43EB47E2}" sibTransId="{EAACAB84-4023-464D-AE89-32DAD95E779C}"/>
    <dgm:cxn modelId="{BC06E26B-49D7-4CC1-8E7E-20A08D83C918}" srcId="{DC77516C-EF60-42FD-9100-2DB41617934E}" destId="{10645E36-1FF3-4AF8-8540-FA08B7C453B8}" srcOrd="3" destOrd="0" parTransId="{998CF952-CA8B-4DA2-B498-45D53B57E683}" sibTransId="{AF64672F-B419-4749-9DC6-FAC2D9668861}"/>
    <dgm:cxn modelId="{CBDEE155-44BF-41EE-8F75-0B868C1E6232}" srcId="{DC77516C-EF60-42FD-9100-2DB41617934E}" destId="{216C80C2-5301-4A91-B3FB-30932DF367E2}" srcOrd="0" destOrd="0" parTransId="{E463D66F-FE06-407C-9BED-C0311997733F}" sibTransId="{FFA9DBD3-60E6-464A-AAEE-C92397654080}"/>
    <dgm:cxn modelId="{1074FC75-2820-49DA-8E4A-9AFD69BB1D60}" type="presOf" srcId="{50BADA3B-1937-4E2E-9F4E-1BE3B8227312}" destId="{6A399864-919D-4C07-8055-1A2A26049CDC}" srcOrd="0" destOrd="0" presId="urn:microsoft.com/office/officeart/2005/8/layout/chevron2"/>
    <dgm:cxn modelId="{00550391-AC97-4D8F-8B55-81CC1EDF45D8}" srcId="{DC77516C-EF60-42FD-9100-2DB41617934E}" destId="{DF79BCD2-4CF6-49C8-80FE-8E88561A633D}" srcOrd="1" destOrd="0" parTransId="{7BC1C98D-44D7-4D5F-ABEE-47C24B17013D}" sibTransId="{128EBE44-CEF5-419C-89D4-12838AEF8274}"/>
    <dgm:cxn modelId="{6BDA509F-82F8-41D5-87D7-0E7B49900447}" type="presOf" srcId="{10CC0AE5-080D-4BFF-B757-138110738DA3}" destId="{8DD30C3E-D150-47AA-BBEA-94E2BB7F86E3}" srcOrd="0" destOrd="0" presId="urn:microsoft.com/office/officeart/2005/8/layout/chevron2"/>
    <dgm:cxn modelId="{8B95539F-146B-4EA2-9AE3-DBDA76ECB099}" type="presOf" srcId="{2B90AB31-290C-42B4-A5ED-B3C706C5860A}" destId="{42DC1022-3DBF-4F98-AFC4-CFB88FFC6FF6}" srcOrd="0" destOrd="0" presId="urn:microsoft.com/office/officeart/2005/8/layout/chevron2"/>
    <dgm:cxn modelId="{693812A7-FB36-4452-A7A7-A77A77AA6EA9}" srcId="{0880571E-1723-4DC1-8B19-BE6B457E84E3}" destId="{50BADA3B-1937-4E2E-9F4E-1BE3B8227312}" srcOrd="0" destOrd="0" parTransId="{F07BFB86-9887-4067-A335-9E7083AEC2DC}" sibTransId="{8A23F5CA-C82D-43D6-9833-D212DCCF95A9}"/>
    <dgm:cxn modelId="{C0AF65B2-98DD-45FB-AC53-772D95139D06}" type="presOf" srcId="{0880571E-1723-4DC1-8B19-BE6B457E84E3}" destId="{ADCEF58C-ACA2-442A-933F-77EA1A1C964A}" srcOrd="0" destOrd="0" presId="urn:microsoft.com/office/officeart/2005/8/layout/chevron2"/>
    <dgm:cxn modelId="{63913FBC-52C8-4E25-9FE7-B81CC37772F1}" type="presOf" srcId="{DC77516C-EF60-42FD-9100-2DB41617934E}" destId="{3108B42C-AD42-44F2-92EE-8F0DC03F1292}" srcOrd="0" destOrd="0" presId="urn:microsoft.com/office/officeart/2005/8/layout/chevron2"/>
    <dgm:cxn modelId="{8023BAC5-6726-4436-AD05-FEE47D241442}" type="presOf" srcId="{50B6053F-92B2-47A4-8B88-7874E1F6519B}" destId="{82DCCF34-E0F6-4326-B49B-F4FE626DDA5E}" srcOrd="0" destOrd="1" presId="urn:microsoft.com/office/officeart/2005/8/layout/chevron2"/>
    <dgm:cxn modelId="{055B4FC7-FC8E-474E-90D7-7B9C5BCAC1F9}" srcId="{10645E36-1FF3-4AF8-8540-FA08B7C453B8}" destId="{5BC15413-9EBB-417F-8741-7D5CF7617113}" srcOrd="0" destOrd="0" parTransId="{7DCB61BB-01DA-4F4B-B5DB-723E60984967}" sibTransId="{6C514881-DD2A-4F94-9DBF-114FEE404A8D}"/>
    <dgm:cxn modelId="{10E952C7-E2B4-4404-A4DA-62CDE94A5774}" srcId="{DF79BCD2-4CF6-49C8-80FE-8E88561A633D}" destId="{2B90AB31-290C-42B4-A5ED-B3C706C5860A}" srcOrd="0" destOrd="0" parTransId="{78193087-EAED-46D4-B49C-EDD74B5C9922}" sibTransId="{3B63B5E3-00F7-4CA8-87D6-A4B9106E7C9A}"/>
    <dgm:cxn modelId="{257E3FD9-E48F-46E2-98B5-EEC27810D2DD}" srcId="{10CC0AE5-080D-4BFF-B757-138110738DA3}" destId="{7B5AF52A-E29B-460B-82FA-2EF3CBB8193A}" srcOrd="0" destOrd="0" parTransId="{EAE3056A-74B0-46FF-8D0A-A82FFF941ABF}" sibTransId="{AC5A4C52-2F9F-4A3C-BBFF-87BCD1D01272}"/>
    <dgm:cxn modelId="{028958E3-B9A1-4F0A-825A-C0CC2443EAC3}" type="presOf" srcId="{7B5AF52A-E29B-460B-82FA-2EF3CBB8193A}" destId="{82DCCF34-E0F6-4326-B49B-F4FE626DDA5E}" srcOrd="0" destOrd="0" presId="urn:microsoft.com/office/officeart/2005/8/layout/chevron2"/>
    <dgm:cxn modelId="{D57AC4EE-F85E-4BCA-95B1-4BB6A4C1F685}" srcId="{10645E36-1FF3-4AF8-8540-FA08B7C453B8}" destId="{D998B7BE-6EBC-4692-9B64-34D001C2D849}" srcOrd="1" destOrd="0" parTransId="{233288FA-DABE-4C41-B0D5-4EDBA09AC615}" sibTransId="{6724798A-CE32-4C2F-9B12-014EC29890DA}"/>
    <dgm:cxn modelId="{33A306BB-8842-43D5-99A1-5A756DA51B1B}" type="presParOf" srcId="{3108B42C-AD42-44F2-92EE-8F0DC03F1292}" destId="{388BCD7B-2DCC-40F9-A165-5A5E73FF2DF7}" srcOrd="0" destOrd="0" presId="urn:microsoft.com/office/officeart/2005/8/layout/chevron2"/>
    <dgm:cxn modelId="{E6AD550B-BA30-4DF9-AAD9-0FF112277CA1}" type="presParOf" srcId="{388BCD7B-2DCC-40F9-A165-5A5E73FF2DF7}" destId="{895417A5-9BCD-4E80-8E76-CA3E3B30AE49}" srcOrd="0" destOrd="0" presId="urn:microsoft.com/office/officeart/2005/8/layout/chevron2"/>
    <dgm:cxn modelId="{BD75405D-DEEE-4C30-A95A-F993004E808D}" type="presParOf" srcId="{388BCD7B-2DCC-40F9-A165-5A5E73FF2DF7}" destId="{4ABF3886-F4CC-48EE-B2FB-5B2BDC579B0E}" srcOrd="1" destOrd="0" presId="urn:microsoft.com/office/officeart/2005/8/layout/chevron2"/>
    <dgm:cxn modelId="{4A878DBC-9C3A-459F-8A45-4A830958351C}" type="presParOf" srcId="{3108B42C-AD42-44F2-92EE-8F0DC03F1292}" destId="{A52ED904-F0D8-4301-9119-E4E1A896F2D7}" srcOrd="1" destOrd="0" presId="urn:microsoft.com/office/officeart/2005/8/layout/chevron2"/>
    <dgm:cxn modelId="{FE5413C1-9EA0-4CE4-ADA9-704075D27EE6}" type="presParOf" srcId="{3108B42C-AD42-44F2-92EE-8F0DC03F1292}" destId="{897BB491-4517-404D-99A2-47954AC9ACB0}" srcOrd="2" destOrd="0" presId="urn:microsoft.com/office/officeart/2005/8/layout/chevron2"/>
    <dgm:cxn modelId="{EBDDD13E-6749-470D-A89C-11CD5236D420}" type="presParOf" srcId="{897BB491-4517-404D-99A2-47954AC9ACB0}" destId="{E3D55505-AE75-44A7-BE30-2F8337DD192F}" srcOrd="0" destOrd="0" presId="urn:microsoft.com/office/officeart/2005/8/layout/chevron2"/>
    <dgm:cxn modelId="{0CDB8637-5822-4622-96FD-A27C79DCA9EE}" type="presParOf" srcId="{897BB491-4517-404D-99A2-47954AC9ACB0}" destId="{42DC1022-3DBF-4F98-AFC4-CFB88FFC6FF6}" srcOrd="1" destOrd="0" presId="urn:microsoft.com/office/officeart/2005/8/layout/chevron2"/>
    <dgm:cxn modelId="{7CF3B177-F54E-4E7E-86F9-181341803384}" type="presParOf" srcId="{3108B42C-AD42-44F2-92EE-8F0DC03F1292}" destId="{9FC7971E-4AEB-4FFF-8D86-8EDF70854371}" srcOrd="3" destOrd="0" presId="urn:microsoft.com/office/officeart/2005/8/layout/chevron2"/>
    <dgm:cxn modelId="{C2DACCDF-232F-4B25-A68E-D7484C53B934}" type="presParOf" srcId="{3108B42C-AD42-44F2-92EE-8F0DC03F1292}" destId="{39BD4145-BB5A-4CBD-98BF-E9E9A0B903C2}" srcOrd="4" destOrd="0" presId="urn:microsoft.com/office/officeart/2005/8/layout/chevron2"/>
    <dgm:cxn modelId="{441AB9F8-7E21-4A9A-8223-526530202894}" type="presParOf" srcId="{39BD4145-BB5A-4CBD-98BF-E9E9A0B903C2}" destId="{ADCEF58C-ACA2-442A-933F-77EA1A1C964A}" srcOrd="0" destOrd="0" presId="urn:microsoft.com/office/officeart/2005/8/layout/chevron2"/>
    <dgm:cxn modelId="{AE825E82-4E08-446C-BA0D-3D0E83DBEA60}" type="presParOf" srcId="{39BD4145-BB5A-4CBD-98BF-E9E9A0B903C2}" destId="{6A399864-919D-4C07-8055-1A2A26049CDC}" srcOrd="1" destOrd="0" presId="urn:microsoft.com/office/officeart/2005/8/layout/chevron2"/>
    <dgm:cxn modelId="{B9674EC0-A8AC-4C80-AD52-CE36E1E4253F}" type="presParOf" srcId="{3108B42C-AD42-44F2-92EE-8F0DC03F1292}" destId="{91BFED05-4801-437B-A3A2-8C094DDF37B6}" srcOrd="5" destOrd="0" presId="urn:microsoft.com/office/officeart/2005/8/layout/chevron2"/>
    <dgm:cxn modelId="{4847E7D1-17DA-42D5-A79C-21CB51BD3A83}" type="presParOf" srcId="{3108B42C-AD42-44F2-92EE-8F0DC03F1292}" destId="{C45E9E3A-7CC1-41D0-A313-936529442A64}" srcOrd="6" destOrd="0" presId="urn:microsoft.com/office/officeart/2005/8/layout/chevron2"/>
    <dgm:cxn modelId="{111CD835-B1EC-4159-B7C5-BC4F08E75FBF}" type="presParOf" srcId="{C45E9E3A-7CC1-41D0-A313-936529442A64}" destId="{E57F3E59-2499-4318-9552-A5FC28453AB0}" srcOrd="0" destOrd="0" presId="urn:microsoft.com/office/officeart/2005/8/layout/chevron2"/>
    <dgm:cxn modelId="{275FE76C-F253-4F16-BDF1-2E1475A7C4E0}" type="presParOf" srcId="{C45E9E3A-7CC1-41D0-A313-936529442A64}" destId="{F8A291DE-6E66-477D-936E-F8D81F491984}" srcOrd="1" destOrd="0" presId="urn:microsoft.com/office/officeart/2005/8/layout/chevron2"/>
    <dgm:cxn modelId="{F78CA3B5-C520-4ADF-B633-FC5D427CCC32}" type="presParOf" srcId="{3108B42C-AD42-44F2-92EE-8F0DC03F1292}" destId="{CC254B4A-3890-4E86-9DF7-6AC05F3B464B}" srcOrd="7" destOrd="0" presId="urn:microsoft.com/office/officeart/2005/8/layout/chevron2"/>
    <dgm:cxn modelId="{D999423B-74A1-4A78-B29C-51F4D1B021AE}" type="presParOf" srcId="{3108B42C-AD42-44F2-92EE-8F0DC03F1292}" destId="{8DD14460-D9A6-4F8A-8D68-BA388467C08A}" srcOrd="8" destOrd="0" presId="urn:microsoft.com/office/officeart/2005/8/layout/chevron2"/>
    <dgm:cxn modelId="{25F287B0-D4B1-47A6-8CEC-29C7F20AD40C}" type="presParOf" srcId="{8DD14460-D9A6-4F8A-8D68-BA388467C08A}" destId="{8DD30C3E-D150-47AA-BBEA-94E2BB7F86E3}" srcOrd="0" destOrd="0" presId="urn:microsoft.com/office/officeart/2005/8/layout/chevron2"/>
    <dgm:cxn modelId="{A9364E2D-393C-4929-99FB-716545AE18CD}" type="presParOf" srcId="{8DD14460-D9A6-4F8A-8D68-BA388467C08A}" destId="{82DCCF34-E0F6-4326-B49B-F4FE626DDA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C5E22-546F-4F8B-8B3B-C9D945519EB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82359A7-F032-4C48-BCF6-AD36978CD7B7}">
      <dgm:prSet phldrT="[Text]"/>
      <dgm:spPr/>
      <dgm:t>
        <a:bodyPr/>
        <a:lstStyle/>
        <a:p>
          <a:r>
            <a:rPr lang="en-US" dirty="0"/>
            <a:t>Cohort 1 &amp; 2 (Sept – Nov feedback &amp; cohort launch)</a:t>
          </a:r>
        </a:p>
      </dgm:t>
    </dgm:pt>
    <dgm:pt modelId="{FF179C68-5F32-4902-8128-F42E369D6BA0}" type="parTrans" cxnId="{C887A0E7-8B80-47F7-B2B5-2B7C65AA8AC5}">
      <dgm:prSet/>
      <dgm:spPr/>
      <dgm:t>
        <a:bodyPr/>
        <a:lstStyle/>
        <a:p>
          <a:endParaRPr lang="en-US"/>
        </a:p>
      </dgm:t>
    </dgm:pt>
    <dgm:pt modelId="{02F52ABB-CDB4-47F9-A661-5F3D5B837FE5}" type="sibTrans" cxnId="{C887A0E7-8B80-47F7-B2B5-2B7C65AA8AC5}">
      <dgm:prSet/>
      <dgm:spPr/>
      <dgm:t>
        <a:bodyPr/>
        <a:lstStyle/>
        <a:p>
          <a:endParaRPr lang="en-US"/>
        </a:p>
      </dgm:t>
    </dgm:pt>
    <dgm:pt modelId="{EC2499DC-9DB3-4D5A-A4F5-A19C42E1959C}">
      <dgm:prSet phldrT="[Text]"/>
      <dgm:spPr/>
      <dgm:t>
        <a:bodyPr/>
        <a:lstStyle/>
        <a:p>
          <a:r>
            <a:rPr lang="en-US" b="1" dirty="0"/>
            <a:t>Cohort 1: </a:t>
          </a:r>
          <a:r>
            <a:rPr lang="en-US" b="0" dirty="0"/>
            <a:t>External-facing, Governor’s priority areas</a:t>
          </a:r>
        </a:p>
        <a:p>
          <a:endParaRPr lang="en-US" b="0" dirty="0"/>
        </a:p>
        <a:p>
          <a:r>
            <a:rPr lang="en-US" b="1" dirty="0"/>
            <a:t>Cohort 2: </a:t>
          </a:r>
          <a:r>
            <a:rPr lang="en-US" b="0" dirty="0"/>
            <a:t>Small boards, commissions, and agencies</a:t>
          </a:r>
        </a:p>
      </dgm:t>
    </dgm:pt>
    <dgm:pt modelId="{03534039-E07F-4A4B-8402-E0C9B17DAACC}" type="parTrans" cxnId="{E973D809-F8A7-40D0-AC98-EE58233F3129}">
      <dgm:prSet/>
      <dgm:spPr/>
      <dgm:t>
        <a:bodyPr/>
        <a:lstStyle/>
        <a:p>
          <a:endParaRPr lang="en-US"/>
        </a:p>
      </dgm:t>
    </dgm:pt>
    <dgm:pt modelId="{91281214-C637-4C29-BD27-9AEF6575A2BE}" type="sibTrans" cxnId="{E973D809-F8A7-40D0-AC98-EE58233F3129}">
      <dgm:prSet/>
      <dgm:spPr/>
      <dgm:t>
        <a:bodyPr/>
        <a:lstStyle/>
        <a:p>
          <a:endParaRPr lang="en-US"/>
        </a:p>
      </dgm:t>
    </dgm:pt>
    <dgm:pt modelId="{A1558941-F4F2-4C4E-8992-BE38019F653D}">
      <dgm:prSet phldrT="[Text]"/>
      <dgm:spPr/>
      <dgm:t>
        <a:bodyPr/>
        <a:lstStyle/>
        <a:p>
          <a:r>
            <a:rPr lang="en-US" dirty="0"/>
            <a:t>Cohorts 3 &amp; 4 (Oct – Dec feedback &amp; cohort launch)</a:t>
          </a:r>
        </a:p>
      </dgm:t>
    </dgm:pt>
    <dgm:pt modelId="{895A828C-11F1-4CAC-9D5B-FFAE611E84E8}" type="parTrans" cxnId="{F7AEAFCE-DF37-4506-8C09-7D5DE92B5207}">
      <dgm:prSet/>
      <dgm:spPr/>
      <dgm:t>
        <a:bodyPr/>
        <a:lstStyle/>
        <a:p>
          <a:endParaRPr lang="en-US"/>
        </a:p>
      </dgm:t>
    </dgm:pt>
    <dgm:pt modelId="{A961614A-4B30-4D02-AE6B-4048E5B4EA25}" type="sibTrans" cxnId="{F7AEAFCE-DF37-4506-8C09-7D5DE92B5207}">
      <dgm:prSet/>
      <dgm:spPr/>
      <dgm:t>
        <a:bodyPr/>
        <a:lstStyle/>
        <a:p>
          <a:endParaRPr lang="en-US"/>
        </a:p>
      </dgm:t>
    </dgm:pt>
    <dgm:pt modelId="{33B33D6A-300A-4734-9CAB-7185844AC17D}">
      <dgm:prSet phldrT="[Text]"/>
      <dgm:spPr/>
      <dgm:t>
        <a:bodyPr/>
        <a:lstStyle/>
        <a:p>
          <a:r>
            <a:rPr lang="en-US" dirty="0"/>
            <a:t>Cohort 5 (Nov – Jan feedback &amp; cohort launch)</a:t>
          </a:r>
        </a:p>
      </dgm:t>
    </dgm:pt>
    <dgm:pt modelId="{A3830B55-B773-4C68-A828-38B6C4D3CE44}" type="parTrans" cxnId="{7C382B73-4347-423E-A993-64ED58C9807B}">
      <dgm:prSet/>
      <dgm:spPr/>
      <dgm:t>
        <a:bodyPr/>
        <a:lstStyle/>
        <a:p>
          <a:endParaRPr lang="en-US"/>
        </a:p>
      </dgm:t>
    </dgm:pt>
    <dgm:pt modelId="{4939C919-B52E-4B1C-8E6D-2C084545BF97}" type="sibTrans" cxnId="{7C382B73-4347-423E-A993-64ED58C9807B}">
      <dgm:prSet/>
      <dgm:spPr/>
      <dgm:t>
        <a:bodyPr/>
        <a:lstStyle/>
        <a:p>
          <a:endParaRPr lang="en-US"/>
        </a:p>
      </dgm:t>
    </dgm:pt>
    <dgm:pt modelId="{A3CAF972-4D7B-4F6B-816D-AE87EFCCF3C6}">
      <dgm:prSet phldrT="[Text]"/>
      <dgm:spPr/>
      <dgm:t>
        <a:bodyPr/>
        <a:lstStyle/>
        <a:p>
          <a:r>
            <a:rPr lang="en-US" b="1" dirty="0"/>
            <a:t>Cohort 5: </a:t>
          </a:r>
          <a:r>
            <a:rPr lang="en-US" b="0" dirty="0"/>
            <a:t>State Agencies</a:t>
          </a:r>
        </a:p>
      </dgm:t>
    </dgm:pt>
    <dgm:pt modelId="{60585777-4A4D-4B87-9054-1D6381D9A085}" type="parTrans" cxnId="{D0ECE855-8122-458D-AB90-98E9A0DEB2CC}">
      <dgm:prSet/>
      <dgm:spPr/>
      <dgm:t>
        <a:bodyPr/>
        <a:lstStyle/>
        <a:p>
          <a:endParaRPr lang="en-US"/>
        </a:p>
      </dgm:t>
    </dgm:pt>
    <dgm:pt modelId="{A3476EBD-68EC-4ECE-9106-1129D2D2E149}" type="sibTrans" cxnId="{D0ECE855-8122-458D-AB90-98E9A0DEB2CC}">
      <dgm:prSet/>
      <dgm:spPr/>
      <dgm:t>
        <a:bodyPr/>
        <a:lstStyle/>
        <a:p>
          <a:endParaRPr lang="en-US"/>
        </a:p>
      </dgm:t>
    </dgm:pt>
    <dgm:pt modelId="{69C457BF-88AC-4E08-AB34-710ECE91D3A7}">
      <dgm:prSet phldrT="[Text]"/>
      <dgm:spPr/>
      <dgm:t>
        <a:bodyPr/>
        <a:lstStyle/>
        <a:p>
          <a:r>
            <a:rPr lang="en-US" b="1" dirty="0"/>
            <a:t>Cohort 3: </a:t>
          </a:r>
          <a:r>
            <a:rPr lang="en-US" b="0" dirty="0"/>
            <a:t>Natural Resources &amp; Environment</a:t>
          </a:r>
        </a:p>
        <a:p>
          <a:endParaRPr lang="en-US" b="0" dirty="0"/>
        </a:p>
        <a:p>
          <a:r>
            <a:rPr lang="en-US" b="1" dirty="0"/>
            <a:t>Cohort 4: </a:t>
          </a:r>
          <a:r>
            <a:rPr lang="en-US" b="0" dirty="0"/>
            <a:t>Health Professional Regulatory Boards</a:t>
          </a:r>
        </a:p>
      </dgm:t>
    </dgm:pt>
    <dgm:pt modelId="{A4EA206E-88C4-4887-A4F4-531792A06DC4}" type="sibTrans" cxnId="{0D24BDA9-BFD9-453D-898F-7733DF70B1A0}">
      <dgm:prSet/>
      <dgm:spPr/>
      <dgm:t>
        <a:bodyPr/>
        <a:lstStyle/>
        <a:p>
          <a:endParaRPr lang="en-US"/>
        </a:p>
      </dgm:t>
    </dgm:pt>
    <dgm:pt modelId="{46B39FC6-2530-4D22-9EE1-26687FBFD093}" type="parTrans" cxnId="{0D24BDA9-BFD9-453D-898F-7733DF70B1A0}">
      <dgm:prSet/>
      <dgm:spPr/>
      <dgm:t>
        <a:bodyPr/>
        <a:lstStyle/>
        <a:p>
          <a:endParaRPr lang="en-US"/>
        </a:p>
      </dgm:t>
    </dgm:pt>
    <dgm:pt modelId="{8608916A-45C2-434C-A541-F6F353FE46D1}" type="pres">
      <dgm:prSet presAssocID="{EE3C5E22-546F-4F8B-8B3B-C9D945519EB4}" presName="Name0" presStyleCnt="0">
        <dgm:presLayoutVars>
          <dgm:chMax val="5"/>
          <dgm:chPref val="5"/>
          <dgm:dir/>
          <dgm:animLvl val="lvl"/>
        </dgm:presLayoutVars>
      </dgm:prSet>
      <dgm:spPr/>
    </dgm:pt>
    <dgm:pt modelId="{BC45D1CB-74C6-41CF-954A-10D222CD5D7C}" type="pres">
      <dgm:prSet presAssocID="{182359A7-F032-4C48-BCF6-AD36978CD7B7}" presName="parentText1" presStyleLbl="node1" presStyleIdx="0" presStyleCnt="3">
        <dgm:presLayoutVars>
          <dgm:chMax/>
          <dgm:chPref val="3"/>
          <dgm:bulletEnabled val="1"/>
        </dgm:presLayoutVars>
      </dgm:prSet>
      <dgm:spPr/>
    </dgm:pt>
    <dgm:pt modelId="{34D04002-EA68-45D1-BC46-DC7FD3792C44}" type="pres">
      <dgm:prSet presAssocID="{182359A7-F032-4C48-BCF6-AD36978CD7B7}" presName="childText1" presStyleLbl="solidAlignAcc1" presStyleIdx="0" presStyleCnt="3">
        <dgm:presLayoutVars>
          <dgm:chMax val="0"/>
          <dgm:chPref val="0"/>
          <dgm:bulletEnabled val="1"/>
        </dgm:presLayoutVars>
      </dgm:prSet>
      <dgm:spPr/>
    </dgm:pt>
    <dgm:pt modelId="{77DD37C1-3B5E-4876-BBE3-C05ECAFC2DAB}" type="pres">
      <dgm:prSet presAssocID="{A1558941-F4F2-4C4E-8992-BE38019F653D}" presName="parentText2" presStyleLbl="node1" presStyleIdx="1" presStyleCnt="3">
        <dgm:presLayoutVars>
          <dgm:chMax/>
          <dgm:chPref val="3"/>
          <dgm:bulletEnabled val="1"/>
        </dgm:presLayoutVars>
      </dgm:prSet>
      <dgm:spPr/>
    </dgm:pt>
    <dgm:pt modelId="{CFC85E30-C4E7-4C5A-A46C-D59E09784298}" type="pres">
      <dgm:prSet presAssocID="{A1558941-F4F2-4C4E-8992-BE38019F653D}" presName="childText2" presStyleLbl="solidAlignAcc1" presStyleIdx="1" presStyleCnt="3">
        <dgm:presLayoutVars>
          <dgm:chMax val="0"/>
          <dgm:chPref val="0"/>
          <dgm:bulletEnabled val="1"/>
        </dgm:presLayoutVars>
      </dgm:prSet>
      <dgm:spPr/>
    </dgm:pt>
    <dgm:pt modelId="{860251EF-8130-484B-BA30-23A949F5A507}" type="pres">
      <dgm:prSet presAssocID="{33B33D6A-300A-4734-9CAB-7185844AC17D}" presName="parentText3" presStyleLbl="node1" presStyleIdx="2" presStyleCnt="3">
        <dgm:presLayoutVars>
          <dgm:chMax/>
          <dgm:chPref val="3"/>
          <dgm:bulletEnabled val="1"/>
        </dgm:presLayoutVars>
      </dgm:prSet>
      <dgm:spPr/>
    </dgm:pt>
    <dgm:pt modelId="{CFC21A02-E962-45A9-96A0-2B00A3AED8F4}" type="pres">
      <dgm:prSet presAssocID="{33B33D6A-300A-4734-9CAB-7185844AC17D}" presName="childText3" presStyleLbl="solidAlignAcc1" presStyleIdx="2" presStyleCnt="3">
        <dgm:presLayoutVars>
          <dgm:chMax val="0"/>
          <dgm:chPref val="0"/>
          <dgm:bulletEnabled val="1"/>
        </dgm:presLayoutVars>
      </dgm:prSet>
      <dgm:spPr/>
    </dgm:pt>
  </dgm:ptLst>
  <dgm:cxnLst>
    <dgm:cxn modelId="{E973D809-F8A7-40D0-AC98-EE58233F3129}" srcId="{182359A7-F032-4C48-BCF6-AD36978CD7B7}" destId="{EC2499DC-9DB3-4D5A-A4F5-A19C42E1959C}" srcOrd="0" destOrd="0" parTransId="{03534039-E07F-4A4B-8402-E0C9B17DAACC}" sibTransId="{91281214-C637-4C29-BD27-9AEF6575A2BE}"/>
    <dgm:cxn modelId="{DAE3A914-AB09-4B4B-BC96-AC1D6121E196}" type="presOf" srcId="{33B33D6A-300A-4734-9CAB-7185844AC17D}" destId="{860251EF-8130-484B-BA30-23A949F5A507}" srcOrd="0" destOrd="0" presId="urn:microsoft.com/office/officeart/2009/3/layout/IncreasingArrowsProcess"/>
    <dgm:cxn modelId="{F4453572-5898-4FFD-87D2-838777B8314E}" type="presOf" srcId="{EE3C5E22-546F-4F8B-8B3B-C9D945519EB4}" destId="{8608916A-45C2-434C-A541-F6F353FE46D1}" srcOrd="0" destOrd="0" presId="urn:microsoft.com/office/officeart/2009/3/layout/IncreasingArrowsProcess"/>
    <dgm:cxn modelId="{7C382B73-4347-423E-A993-64ED58C9807B}" srcId="{EE3C5E22-546F-4F8B-8B3B-C9D945519EB4}" destId="{33B33D6A-300A-4734-9CAB-7185844AC17D}" srcOrd="2" destOrd="0" parTransId="{A3830B55-B773-4C68-A828-38B6C4D3CE44}" sibTransId="{4939C919-B52E-4B1C-8E6D-2C084545BF97}"/>
    <dgm:cxn modelId="{D0ECE855-8122-458D-AB90-98E9A0DEB2CC}" srcId="{33B33D6A-300A-4734-9CAB-7185844AC17D}" destId="{A3CAF972-4D7B-4F6B-816D-AE87EFCCF3C6}" srcOrd="0" destOrd="0" parTransId="{60585777-4A4D-4B87-9054-1D6381D9A085}" sibTransId="{A3476EBD-68EC-4ECE-9106-1129D2D2E149}"/>
    <dgm:cxn modelId="{D0222478-FD1A-4AC1-8DE7-C50EF0E62FD0}" type="presOf" srcId="{69C457BF-88AC-4E08-AB34-710ECE91D3A7}" destId="{CFC85E30-C4E7-4C5A-A46C-D59E09784298}" srcOrd="0" destOrd="0" presId="urn:microsoft.com/office/officeart/2009/3/layout/IncreasingArrowsProcess"/>
    <dgm:cxn modelId="{4CF0718C-7BAB-4382-B2E0-56B40D4014AA}" type="presOf" srcId="{A3CAF972-4D7B-4F6B-816D-AE87EFCCF3C6}" destId="{CFC21A02-E962-45A9-96A0-2B00A3AED8F4}" srcOrd="0" destOrd="0" presId="urn:microsoft.com/office/officeart/2009/3/layout/IncreasingArrowsProcess"/>
    <dgm:cxn modelId="{B25B8D9D-AE42-453C-8641-084B01E93AC2}" type="presOf" srcId="{A1558941-F4F2-4C4E-8992-BE38019F653D}" destId="{77DD37C1-3B5E-4876-BBE3-C05ECAFC2DAB}" srcOrd="0" destOrd="0" presId="urn:microsoft.com/office/officeart/2009/3/layout/IncreasingArrowsProcess"/>
    <dgm:cxn modelId="{0D24BDA9-BFD9-453D-898F-7733DF70B1A0}" srcId="{A1558941-F4F2-4C4E-8992-BE38019F653D}" destId="{69C457BF-88AC-4E08-AB34-710ECE91D3A7}" srcOrd="0" destOrd="0" parTransId="{46B39FC6-2530-4D22-9EE1-26687FBFD093}" sibTransId="{A4EA206E-88C4-4887-A4F4-531792A06DC4}"/>
    <dgm:cxn modelId="{83772DAB-51CA-435E-881A-6BC9A582FDB8}" type="presOf" srcId="{182359A7-F032-4C48-BCF6-AD36978CD7B7}" destId="{BC45D1CB-74C6-41CF-954A-10D222CD5D7C}" srcOrd="0" destOrd="0" presId="urn:microsoft.com/office/officeart/2009/3/layout/IncreasingArrowsProcess"/>
    <dgm:cxn modelId="{F66F44C4-3B85-478D-8580-B027BAADD4DD}" type="presOf" srcId="{EC2499DC-9DB3-4D5A-A4F5-A19C42E1959C}" destId="{34D04002-EA68-45D1-BC46-DC7FD3792C44}" srcOrd="0" destOrd="0" presId="urn:microsoft.com/office/officeart/2009/3/layout/IncreasingArrowsProcess"/>
    <dgm:cxn modelId="{F7AEAFCE-DF37-4506-8C09-7D5DE92B5207}" srcId="{EE3C5E22-546F-4F8B-8B3B-C9D945519EB4}" destId="{A1558941-F4F2-4C4E-8992-BE38019F653D}" srcOrd="1" destOrd="0" parTransId="{895A828C-11F1-4CAC-9D5B-FFAE611E84E8}" sibTransId="{A961614A-4B30-4D02-AE6B-4048E5B4EA25}"/>
    <dgm:cxn modelId="{C887A0E7-8B80-47F7-B2B5-2B7C65AA8AC5}" srcId="{EE3C5E22-546F-4F8B-8B3B-C9D945519EB4}" destId="{182359A7-F032-4C48-BCF6-AD36978CD7B7}" srcOrd="0" destOrd="0" parTransId="{FF179C68-5F32-4902-8128-F42E369D6BA0}" sibTransId="{02F52ABB-CDB4-47F9-A661-5F3D5B837FE5}"/>
    <dgm:cxn modelId="{B80C06A7-293F-4F2A-8217-12BE64E230BC}" type="presParOf" srcId="{8608916A-45C2-434C-A541-F6F353FE46D1}" destId="{BC45D1CB-74C6-41CF-954A-10D222CD5D7C}" srcOrd="0" destOrd="0" presId="urn:microsoft.com/office/officeart/2009/3/layout/IncreasingArrowsProcess"/>
    <dgm:cxn modelId="{B7CE94BE-F97B-407B-9C98-D1A1456FB5A1}" type="presParOf" srcId="{8608916A-45C2-434C-A541-F6F353FE46D1}" destId="{34D04002-EA68-45D1-BC46-DC7FD3792C44}" srcOrd="1" destOrd="0" presId="urn:microsoft.com/office/officeart/2009/3/layout/IncreasingArrowsProcess"/>
    <dgm:cxn modelId="{85D01FB7-29CB-4661-9AE0-A40A5D47F1F9}" type="presParOf" srcId="{8608916A-45C2-434C-A541-F6F353FE46D1}" destId="{77DD37C1-3B5E-4876-BBE3-C05ECAFC2DAB}" srcOrd="2" destOrd="0" presId="urn:microsoft.com/office/officeart/2009/3/layout/IncreasingArrowsProcess"/>
    <dgm:cxn modelId="{7B2B65F9-0CD1-40BB-B6EE-1CBAB7BBA355}" type="presParOf" srcId="{8608916A-45C2-434C-A541-F6F353FE46D1}" destId="{CFC85E30-C4E7-4C5A-A46C-D59E09784298}" srcOrd="3" destOrd="0" presId="urn:microsoft.com/office/officeart/2009/3/layout/IncreasingArrowsProcess"/>
    <dgm:cxn modelId="{7FFDF1A4-7868-4023-AC2C-F443F22C079C}" type="presParOf" srcId="{8608916A-45C2-434C-A541-F6F353FE46D1}" destId="{860251EF-8130-484B-BA30-23A949F5A507}" srcOrd="4" destOrd="0" presId="urn:microsoft.com/office/officeart/2009/3/layout/IncreasingArrowsProcess"/>
    <dgm:cxn modelId="{B78AB1F0-D2D8-4F2D-89DA-B1D45EF647D9}" type="presParOf" srcId="{8608916A-45C2-434C-A541-F6F353FE46D1}" destId="{CFC21A02-E962-45A9-96A0-2B00A3AED8F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417A5-9BCD-4E80-8E76-CA3E3B30AE49}">
      <dsp:nvSpPr>
        <dsp:cNvPr id="0" name=""/>
        <dsp:cNvSpPr/>
      </dsp:nvSpPr>
      <dsp:spPr>
        <a:xfrm rot="5400000">
          <a:off x="-159277" y="161215"/>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1:1 Email</a:t>
          </a:r>
        </a:p>
      </dsp:txBody>
      <dsp:txXfrm rot="-5400000">
        <a:off x="1" y="373585"/>
        <a:ext cx="743296" cy="318556"/>
      </dsp:txXfrm>
    </dsp:sp>
    <dsp:sp modelId="{4ABF3886-F4CC-48EE-B2FB-5B2BDC579B0E}">
      <dsp:nvSpPr>
        <dsp:cNvPr id="0" name=""/>
        <dsp:cNvSpPr/>
      </dsp:nvSpPr>
      <dsp:spPr>
        <a:xfrm rot="5400000">
          <a:off x="5781366" y="-5036132"/>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Each agency will receive an email outlining which cohort they are in, and what to expect from the process.</a:t>
          </a:r>
        </a:p>
      </dsp:txBody>
      <dsp:txXfrm rot="-5400000">
        <a:off x="743297" y="35630"/>
        <a:ext cx="10732651" cy="622818"/>
      </dsp:txXfrm>
    </dsp:sp>
    <dsp:sp modelId="{E3D55505-AE75-44A7-BE30-2F8337DD192F}">
      <dsp:nvSpPr>
        <dsp:cNvPr id="0" name=""/>
        <dsp:cNvSpPr/>
      </dsp:nvSpPr>
      <dsp:spPr>
        <a:xfrm rot="5400000">
          <a:off x="-159277" y="1105626"/>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Q&amp;A</a:t>
          </a:r>
        </a:p>
      </dsp:txBody>
      <dsp:txXfrm rot="-5400000">
        <a:off x="1" y="1317996"/>
        <a:ext cx="743296" cy="318556"/>
      </dsp:txXfrm>
    </dsp:sp>
    <dsp:sp modelId="{42DC1022-3DBF-4F98-AFC4-CFB88FFC6FF6}">
      <dsp:nvSpPr>
        <dsp:cNvPr id="0" name=""/>
        <dsp:cNvSpPr/>
      </dsp:nvSpPr>
      <dsp:spPr>
        <a:xfrm rot="5400000">
          <a:off x="5781366" y="-4091721"/>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 orientation (optional) will be available for agencies to learn more about the process and ask questions.</a:t>
          </a:r>
        </a:p>
        <a:p>
          <a:pPr marL="114300" lvl="1" indent="-114300" algn="l" defTabSz="622300">
            <a:lnSpc>
              <a:spcPct val="90000"/>
            </a:lnSpc>
            <a:spcBef>
              <a:spcPct val="0"/>
            </a:spcBef>
            <a:spcAft>
              <a:spcPct val="15000"/>
            </a:spcAft>
            <a:buChar char="•"/>
          </a:pPr>
          <a:r>
            <a:rPr lang="en-US" sz="1400" kern="1200" dirty="0"/>
            <a:t>The Director of Cultural Change will also be sharing updates at upcoming All Agency meetings.</a:t>
          </a:r>
        </a:p>
      </dsp:txBody>
      <dsp:txXfrm rot="-5400000">
        <a:off x="743297" y="980041"/>
        <a:ext cx="10732651" cy="622818"/>
      </dsp:txXfrm>
    </dsp:sp>
    <dsp:sp modelId="{ADCEF58C-ACA2-442A-933F-77EA1A1C964A}">
      <dsp:nvSpPr>
        <dsp:cNvPr id="0" name=""/>
        <dsp:cNvSpPr/>
      </dsp:nvSpPr>
      <dsp:spPr>
        <a:xfrm rot="5400000">
          <a:off x="-159277" y="2050037"/>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Review Plans</a:t>
          </a:r>
        </a:p>
      </dsp:txBody>
      <dsp:txXfrm rot="-5400000">
        <a:off x="1" y="2262407"/>
        <a:ext cx="743296" cy="318556"/>
      </dsp:txXfrm>
    </dsp:sp>
    <dsp:sp modelId="{6A399864-919D-4C07-8055-1A2A26049CDC}">
      <dsp:nvSpPr>
        <dsp:cNvPr id="0" name=""/>
        <dsp:cNvSpPr/>
      </dsp:nvSpPr>
      <dsp:spPr>
        <a:xfrm rot="5400000">
          <a:off x="5781366" y="-3147310"/>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Office of Cultural Change, Office of the Governor and DEI Cabinet will review plans.</a:t>
          </a:r>
        </a:p>
      </dsp:txBody>
      <dsp:txXfrm rot="-5400000">
        <a:off x="743297" y="1924452"/>
        <a:ext cx="10732651" cy="622818"/>
      </dsp:txXfrm>
    </dsp:sp>
    <dsp:sp modelId="{E57F3E59-2499-4318-9552-A5FC28453AB0}">
      <dsp:nvSpPr>
        <dsp:cNvPr id="0" name=""/>
        <dsp:cNvSpPr/>
      </dsp:nvSpPr>
      <dsp:spPr>
        <a:xfrm rot="5400000">
          <a:off x="-159277" y="2994447"/>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Feedback</a:t>
          </a:r>
        </a:p>
      </dsp:txBody>
      <dsp:txXfrm rot="-5400000">
        <a:off x="1" y="3206817"/>
        <a:ext cx="743296" cy="318556"/>
      </dsp:txXfrm>
    </dsp:sp>
    <dsp:sp modelId="{F8A291DE-6E66-477D-936E-F8D81F491984}">
      <dsp:nvSpPr>
        <dsp:cNvPr id="0" name=""/>
        <dsp:cNvSpPr/>
      </dsp:nvSpPr>
      <dsp:spPr>
        <a:xfrm rot="5400000">
          <a:off x="5781366" y="-2202900"/>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Feedback will be shared in a 1:1 environment for agencies to consider with their plans. </a:t>
          </a:r>
        </a:p>
        <a:p>
          <a:pPr marL="114300" lvl="1" indent="-114300" algn="l" defTabSz="622300">
            <a:lnSpc>
              <a:spcPct val="90000"/>
            </a:lnSpc>
            <a:spcBef>
              <a:spcPct val="0"/>
            </a:spcBef>
            <a:spcAft>
              <a:spcPct val="15000"/>
            </a:spcAft>
            <a:buChar char="•"/>
          </a:pPr>
          <a:r>
            <a:rPr lang="en-US" sz="1400" kern="1200" dirty="0"/>
            <a:t>This feedback will be centered around considerations to ensure that the plan is realistic and sustainable.</a:t>
          </a:r>
        </a:p>
      </dsp:txBody>
      <dsp:txXfrm rot="-5400000">
        <a:off x="743297" y="2868862"/>
        <a:ext cx="10732651" cy="622818"/>
      </dsp:txXfrm>
    </dsp:sp>
    <dsp:sp modelId="{8DD30C3E-D150-47AA-BBEA-94E2BB7F86E3}">
      <dsp:nvSpPr>
        <dsp:cNvPr id="0" name=""/>
        <dsp:cNvSpPr/>
      </dsp:nvSpPr>
      <dsp:spPr>
        <a:xfrm rot="5400000">
          <a:off x="-159277" y="3938858"/>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Cohort Support</a:t>
          </a:r>
        </a:p>
      </dsp:txBody>
      <dsp:txXfrm rot="-5400000">
        <a:off x="1" y="4151228"/>
        <a:ext cx="743296" cy="318556"/>
      </dsp:txXfrm>
    </dsp:sp>
    <dsp:sp modelId="{82DCCF34-E0F6-4326-B49B-F4FE626DDA5E}">
      <dsp:nvSpPr>
        <dsp:cNvPr id="0" name=""/>
        <dsp:cNvSpPr/>
      </dsp:nvSpPr>
      <dsp:spPr>
        <a:xfrm rot="5400000">
          <a:off x="5781366" y="-1258489"/>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After feedback is shared, cohorts will begin to meet with one another on a quarterly basis.</a:t>
          </a:r>
        </a:p>
        <a:p>
          <a:pPr marL="114300" lvl="1" indent="-114300" algn="l" defTabSz="622300">
            <a:lnSpc>
              <a:spcPct val="90000"/>
            </a:lnSpc>
            <a:spcBef>
              <a:spcPct val="0"/>
            </a:spcBef>
            <a:spcAft>
              <a:spcPct val="15000"/>
            </a:spcAft>
            <a:buChar char="•"/>
          </a:pPr>
          <a:r>
            <a:rPr lang="en-US" sz="1400" kern="1200" dirty="0"/>
            <a:t>Cohorts will offer support for plan development and implementation, accountability, and continued growth in each agency’s DEI journey.</a:t>
          </a:r>
        </a:p>
      </dsp:txBody>
      <dsp:txXfrm rot="-5400000">
        <a:off x="743297" y="3813273"/>
        <a:ext cx="10732651" cy="622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5D1CB-74C6-41CF-954A-10D222CD5D7C}">
      <dsp:nvSpPr>
        <dsp:cNvPr id="0" name=""/>
        <dsp:cNvSpPr/>
      </dsp:nvSpPr>
      <dsp:spPr>
        <a:xfrm>
          <a:off x="0" y="565556"/>
          <a:ext cx="10306172"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 1 &amp; 2 (Sept – Nov feedback &amp; cohort launch)</a:t>
          </a:r>
        </a:p>
      </dsp:txBody>
      <dsp:txXfrm>
        <a:off x="0" y="940799"/>
        <a:ext cx="9930929" cy="750485"/>
      </dsp:txXfrm>
    </dsp:sp>
    <dsp:sp modelId="{34D04002-EA68-45D1-BC46-DC7FD3792C44}">
      <dsp:nvSpPr>
        <dsp:cNvPr id="0" name=""/>
        <dsp:cNvSpPr/>
      </dsp:nvSpPr>
      <dsp:spPr>
        <a:xfrm>
          <a:off x="0" y="1723022"/>
          <a:ext cx="3174300" cy="28914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1: </a:t>
          </a:r>
          <a:r>
            <a:rPr lang="en-US" sz="1600" b="0" kern="1200" dirty="0"/>
            <a:t>External-facing, Governor’s priority areas</a:t>
          </a:r>
        </a:p>
        <a:p>
          <a:pPr marL="0" lvl="0" indent="0" algn="l" defTabSz="711200">
            <a:lnSpc>
              <a:spcPct val="90000"/>
            </a:lnSpc>
            <a:spcBef>
              <a:spcPct val="0"/>
            </a:spcBef>
            <a:spcAft>
              <a:spcPct val="35000"/>
            </a:spcAft>
            <a:buNone/>
          </a:pPr>
          <a:endParaRPr lang="en-US" sz="1600" b="0" kern="1200" dirty="0"/>
        </a:p>
        <a:p>
          <a:pPr marL="0" lvl="0" indent="0" algn="l" defTabSz="711200">
            <a:lnSpc>
              <a:spcPct val="90000"/>
            </a:lnSpc>
            <a:spcBef>
              <a:spcPct val="0"/>
            </a:spcBef>
            <a:spcAft>
              <a:spcPct val="35000"/>
            </a:spcAft>
            <a:buNone/>
          </a:pPr>
          <a:r>
            <a:rPr lang="en-US" sz="1600" b="1" kern="1200" dirty="0"/>
            <a:t>Cohort 2: </a:t>
          </a:r>
          <a:r>
            <a:rPr lang="en-US" sz="1600" b="0" kern="1200" dirty="0"/>
            <a:t>Small boards, commissions, and agencies</a:t>
          </a:r>
        </a:p>
      </dsp:txBody>
      <dsp:txXfrm>
        <a:off x="0" y="1723022"/>
        <a:ext cx="3174300" cy="2891423"/>
      </dsp:txXfrm>
    </dsp:sp>
    <dsp:sp modelId="{77DD37C1-3B5E-4876-BBE3-C05ECAFC2DAB}">
      <dsp:nvSpPr>
        <dsp:cNvPr id="0" name=""/>
        <dsp:cNvSpPr/>
      </dsp:nvSpPr>
      <dsp:spPr>
        <a:xfrm>
          <a:off x="3174300" y="1065880"/>
          <a:ext cx="7131871"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Cohorts 3 &amp; 4 (Oct – Dec feedback &amp; cohort launch)</a:t>
          </a:r>
        </a:p>
      </dsp:txBody>
      <dsp:txXfrm>
        <a:off x="3174300" y="1441123"/>
        <a:ext cx="6756628" cy="750485"/>
      </dsp:txXfrm>
    </dsp:sp>
    <dsp:sp modelId="{CFC85E30-C4E7-4C5A-A46C-D59E09784298}">
      <dsp:nvSpPr>
        <dsp:cNvPr id="0" name=""/>
        <dsp:cNvSpPr/>
      </dsp:nvSpPr>
      <dsp:spPr>
        <a:xfrm>
          <a:off x="3174300" y="2223346"/>
          <a:ext cx="3174300" cy="28914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3: </a:t>
          </a:r>
          <a:r>
            <a:rPr lang="en-US" sz="1600" b="0" kern="1200" dirty="0"/>
            <a:t>Natural Resources &amp; Environment</a:t>
          </a:r>
        </a:p>
        <a:p>
          <a:pPr marL="0" lvl="0" indent="0" algn="l" defTabSz="711200">
            <a:lnSpc>
              <a:spcPct val="90000"/>
            </a:lnSpc>
            <a:spcBef>
              <a:spcPct val="0"/>
            </a:spcBef>
            <a:spcAft>
              <a:spcPct val="35000"/>
            </a:spcAft>
            <a:buNone/>
          </a:pPr>
          <a:endParaRPr lang="en-US" sz="1600" b="0" kern="1200" dirty="0"/>
        </a:p>
        <a:p>
          <a:pPr marL="0" lvl="0" indent="0" algn="l" defTabSz="711200">
            <a:lnSpc>
              <a:spcPct val="90000"/>
            </a:lnSpc>
            <a:spcBef>
              <a:spcPct val="0"/>
            </a:spcBef>
            <a:spcAft>
              <a:spcPct val="35000"/>
            </a:spcAft>
            <a:buNone/>
          </a:pPr>
          <a:r>
            <a:rPr lang="en-US" sz="1600" b="1" kern="1200" dirty="0"/>
            <a:t>Cohort 4: </a:t>
          </a:r>
          <a:r>
            <a:rPr lang="en-US" sz="1600" b="0" kern="1200" dirty="0"/>
            <a:t>Health Professional Regulatory Boards</a:t>
          </a:r>
        </a:p>
      </dsp:txBody>
      <dsp:txXfrm>
        <a:off x="3174300" y="2223346"/>
        <a:ext cx="3174300" cy="2891423"/>
      </dsp:txXfrm>
    </dsp:sp>
    <dsp:sp modelId="{860251EF-8130-484B-BA30-23A949F5A507}">
      <dsp:nvSpPr>
        <dsp:cNvPr id="0" name=""/>
        <dsp:cNvSpPr/>
      </dsp:nvSpPr>
      <dsp:spPr>
        <a:xfrm>
          <a:off x="6348601" y="1566204"/>
          <a:ext cx="3957570"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 5 (Nov – Jan feedback &amp; cohort launch)</a:t>
          </a:r>
        </a:p>
      </dsp:txBody>
      <dsp:txXfrm>
        <a:off x="6348601" y="1941447"/>
        <a:ext cx="3582327" cy="750485"/>
      </dsp:txXfrm>
    </dsp:sp>
    <dsp:sp modelId="{CFC21A02-E962-45A9-96A0-2B00A3AED8F4}">
      <dsp:nvSpPr>
        <dsp:cNvPr id="0" name=""/>
        <dsp:cNvSpPr/>
      </dsp:nvSpPr>
      <dsp:spPr>
        <a:xfrm>
          <a:off x="6348601" y="2723669"/>
          <a:ext cx="3174300" cy="28491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5: </a:t>
          </a:r>
          <a:r>
            <a:rPr lang="en-US" sz="1600" b="0" kern="1200" dirty="0"/>
            <a:t>State Agencies</a:t>
          </a:r>
        </a:p>
      </dsp:txBody>
      <dsp:txXfrm>
        <a:off x="6348601" y="2723669"/>
        <a:ext cx="3174300" cy="28491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9/6/2023</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094C-94E1-4F08-8BA9-E149C88BAF27}"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86389-107C-4840-955E-02E8CD07FEF4}" type="slidenum">
              <a:rPr lang="en-US" smtClean="0"/>
              <a:t>‹#›</a:t>
            </a:fld>
            <a:endParaRPr lang="en-US"/>
          </a:p>
        </p:txBody>
      </p:sp>
    </p:spTree>
    <p:extLst>
      <p:ext uri="{BB962C8B-B14F-4D97-AF65-F5344CB8AC3E}">
        <p14:creationId xmlns:p14="http://schemas.microsoft.com/office/powerpoint/2010/main" val="36454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DC186389-107C-4840-955E-02E8CD07FEF4}" type="slidenum">
              <a:rPr lang="en-US" smtClean="0"/>
              <a:t>1</a:t>
            </a:fld>
            <a:endParaRPr lang="en-US"/>
          </a:p>
        </p:txBody>
      </p:sp>
    </p:spTree>
    <p:extLst>
      <p:ext uri="{BB962C8B-B14F-4D97-AF65-F5344CB8AC3E}">
        <p14:creationId xmlns:p14="http://schemas.microsoft.com/office/powerpoint/2010/main" val="35903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Becca</a:t>
            </a:r>
          </a:p>
        </p:txBody>
      </p:sp>
      <p:sp>
        <p:nvSpPr>
          <p:cNvPr id="4" name="Slide Number Placeholder 3"/>
          <p:cNvSpPr>
            <a:spLocks noGrp="1"/>
          </p:cNvSpPr>
          <p:nvPr>
            <p:ph type="sldNum" sz="quarter" idx="5"/>
          </p:nvPr>
        </p:nvSpPr>
        <p:spPr/>
        <p:txBody>
          <a:bodyPr/>
          <a:lstStyle/>
          <a:p>
            <a:fld id="{DC186389-107C-4840-955E-02E8CD07FEF4}" type="slidenum">
              <a:rPr lang="en-US" smtClean="0"/>
              <a:t>2</a:t>
            </a:fld>
            <a:endParaRPr lang="en-US"/>
          </a:p>
        </p:txBody>
      </p:sp>
    </p:spTree>
    <p:extLst>
      <p:ext uri="{BB962C8B-B14F-4D97-AF65-F5344CB8AC3E}">
        <p14:creationId xmlns:p14="http://schemas.microsoft.com/office/powerpoint/2010/main" val="277729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3</a:t>
            </a:fld>
            <a:endParaRPr lang="en-US"/>
          </a:p>
        </p:txBody>
      </p:sp>
    </p:spTree>
    <p:extLst>
      <p:ext uri="{BB962C8B-B14F-4D97-AF65-F5344CB8AC3E}">
        <p14:creationId xmlns:p14="http://schemas.microsoft.com/office/powerpoint/2010/main" val="291552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4</a:t>
            </a:fld>
            <a:endParaRPr lang="en-US"/>
          </a:p>
        </p:txBody>
      </p:sp>
    </p:spTree>
    <p:extLst>
      <p:ext uri="{BB962C8B-B14F-4D97-AF65-F5344CB8AC3E}">
        <p14:creationId xmlns:p14="http://schemas.microsoft.com/office/powerpoint/2010/main" val="88833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5</a:t>
            </a:fld>
            <a:endParaRPr lang="en-US"/>
          </a:p>
        </p:txBody>
      </p:sp>
    </p:spTree>
    <p:extLst>
      <p:ext uri="{BB962C8B-B14F-4D97-AF65-F5344CB8AC3E}">
        <p14:creationId xmlns:p14="http://schemas.microsoft.com/office/powerpoint/2010/main" val="206847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6</a:t>
            </a:fld>
            <a:endParaRPr lang="en-US"/>
          </a:p>
        </p:txBody>
      </p:sp>
    </p:spTree>
    <p:extLst>
      <p:ext uri="{BB962C8B-B14F-4D97-AF65-F5344CB8AC3E}">
        <p14:creationId xmlns:p14="http://schemas.microsoft.com/office/powerpoint/2010/main" val="2157302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dirty="0"/>
              <a:t>Click to edit Master title style</a:t>
            </a:r>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A9ED-B656-2E90-DE9B-B185ADC05B67}"/>
              </a:ext>
            </a:extLst>
          </p:cNvPr>
          <p:cNvSpPr>
            <a:spLocks noGrp="1"/>
          </p:cNvSpPr>
          <p:nvPr>
            <p:ph type="ctrTitle"/>
          </p:nvPr>
        </p:nvSpPr>
        <p:spPr>
          <a:xfrm>
            <a:off x="482600" y="1236856"/>
            <a:ext cx="8507164" cy="3169127"/>
          </a:xfrm>
        </p:spPr>
        <p:txBody>
          <a:bodyPr>
            <a:normAutofit/>
          </a:bodyPr>
          <a:lstStyle/>
          <a:p>
            <a:br>
              <a:rPr lang="en-US" b="1" dirty="0"/>
            </a:br>
            <a:r>
              <a:rPr lang="en-US" b="1" dirty="0"/>
              <a:t>DEI Plans</a:t>
            </a:r>
            <a:br>
              <a:rPr lang="en-US" dirty="0"/>
            </a:br>
            <a:endParaRPr lang="en-US" dirty="0"/>
          </a:p>
        </p:txBody>
      </p:sp>
      <p:sp>
        <p:nvSpPr>
          <p:cNvPr id="3" name="Subtitle 2">
            <a:extLst>
              <a:ext uri="{FF2B5EF4-FFF2-40B4-BE49-F238E27FC236}">
                <a16:creationId xmlns:a16="http://schemas.microsoft.com/office/drawing/2014/main" id="{C3BBC9CC-8DF3-46E8-0E39-C71409485D45}"/>
              </a:ext>
            </a:extLst>
          </p:cNvPr>
          <p:cNvSpPr>
            <a:spLocks noGrp="1"/>
          </p:cNvSpPr>
          <p:nvPr>
            <p:ph type="subTitle" idx="1"/>
          </p:nvPr>
        </p:nvSpPr>
        <p:spPr>
          <a:xfrm>
            <a:off x="2032000" y="5501664"/>
            <a:ext cx="9956799" cy="936703"/>
          </a:xfrm>
        </p:spPr>
        <p:txBody>
          <a:bodyPr/>
          <a:lstStyle/>
          <a:p>
            <a:r>
              <a:rPr lang="en-US" sz="2900" b="1" dirty="0"/>
              <a:t>Process Updates</a:t>
            </a:r>
            <a:endParaRPr lang="en-US" sz="2900" dirty="0"/>
          </a:p>
        </p:txBody>
      </p:sp>
      <p:pic>
        <p:nvPicPr>
          <p:cNvPr id="5" name="Picture 4" descr="A black and white sign with white text&#10;&#10;Description automatically generated with medium confidence">
            <a:extLst>
              <a:ext uri="{FF2B5EF4-FFF2-40B4-BE49-F238E27FC236}">
                <a16:creationId xmlns:a16="http://schemas.microsoft.com/office/drawing/2014/main" id="{527CCCAD-E0E9-1736-7E1F-B1F27BC448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3201" y="5305824"/>
            <a:ext cx="1485900" cy="1328384"/>
          </a:xfrm>
          <a:prstGeom prst="rect">
            <a:avLst/>
          </a:prstGeom>
        </p:spPr>
      </p:pic>
    </p:spTree>
    <p:extLst>
      <p:ext uri="{BB962C8B-B14F-4D97-AF65-F5344CB8AC3E}">
        <p14:creationId xmlns:p14="http://schemas.microsoft.com/office/powerpoint/2010/main" val="129973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DEI PLANS ORIGINAL GUIDELINES</a:t>
            </a:r>
          </a:p>
        </p:txBody>
      </p:sp>
      <p:sp>
        <p:nvSpPr>
          <p:cNvPr id="8" name="Content Placeholder 7">
            <a:extLst>
              <a:ext uri="{FF2B5EF4-FFF2-40B4-BE49-F238E27FC236}">
                <a16:creationId xmlns:a16="http://schemas.microsoft.com/office/drawing/2014/main" id="{4DD914BB-6553-B6CC-0B98-76939A821354}"/>
              </a:ext>
            </a:extLst>
          </p:cNvPr>
          <p:cNvSpPr>
            <a:spLocks noGrp="1"/>
          </p:cNvSpPr>
          <p:nvPr>
            <p:ph idx="1"/>
          </p:nvPr>
        </p:nvSpPr>
        <p:spPr/>
        <p:txBody>
          <a:bodyPr/>
          <a:lstStyle/>
          <a:p>
            <a:pPr marL="0" indent="0" algn="just">
              <a:lnSpc>
                <a:spcPct val="100000"/>
              </a:lnSpc>
              <a:buNone/>
            </a:pPr>
            <a:r>
              <a:rPr lang="en-US" sz="2000" b="1" dirty="0"/>
              <a:t>Submit 1 (one) of the following by June 1, 2023:</a:t>
            </a:r>
          </a:p>
          <a:p>
            <a:pPr marL="914400" lvl="1" indent="-457200" algn="just">
              <a:lnSpc>
                <a:spcPct val="100000"/>
              </a:lnSpc>
              <a:buFont typeface="+mj-lt"/>
              <a:buAutoNum type="alphaUcPeriod"/>
            </a:pPr>
            <a:r>
              <a:rPr lang="en-US" sz="2000" dirty="0"/>
              <a:t>DEI Plan or;</a:t>
            </a:r>
          </a:p>
          <a:p>
            <a:pPr marL="914400" lvl="1" indent="-457200" algn="just">
              <a:lnSpc>
                <a:spcPct val="100000"/>
              </a:lnSpc>
              <a:buFont typeface="+mj-lt"/>
              <a:buAutoNum type="alphaUcPeriod"/>
            </a:pPr>
            <a:r>
              <a:rPr lang="en-US" sz="2000" dirty="0"/>
              <a:t>A project plan to complete development of DEI Plan</a:t>
            </a:r>
          </a:p>
          <a:p>
            <a:pPr marL="0" indent="0">
              <a:buNone/>
            </a:pPr>
            <a:endParaRPr lang="en-US" sz="2400" dirty="0"/>
          </a:p>
          <a:p>
            <a:pPr marL="0" indent="0" algn="just">
              <a:lnSpc>
                <a:spcPct val="100000"/>
              </a:lnSpc>
              <a:buNone/>
            </a:pPr>
            <a:r>
              <a:rPr lang="en-US" sz="2000" b="1" dirty="0"/>
              <a:t>DEI Project Plan will address:</a:t>
            </a:r>
          </a:p>
          <a:p>
            <a:pPr marL="800100" lvl="1" indent="-342900" algn="just">
              <a:lnSpc>
                <a:spcPct val="100000"/>
              </a:lnSpc>
              <a:buFont typeface="Arial" panose="020B0604020202020204" pitchFamily="34" charset="0"/>
              <a:buChar char="•"/>
            </a:pPr>
            <a:r>
              <a:rPr lang="en-US" sz="2000" dirty="0"/>
              <a:t>Who are the key partners involved in developing your plan?</a:t>
            </a:r>
          </a:p>
          <a:p>
            <a:pPr marL="800100" lvl="1" indent="-342900" algn="just">
              <a:lnSpc>
                <a:spcPct val="100000"/>
              </a:lnSpc>
              <a:buFont typeface="Arial" panose="020B0604020202020204" pitchFamily="34" charset="0"/>
              <a:buChar char="•"/>
            </a:pPr>
            <a:r>
              <a:rPr lang="en-US" sz="2000" dirty="0"/>
              <a:t>What are the steps required to complete development of your plan?</a:t>
            </a:r>
          </a:p>
          <a:p>
            <a:pPr marL="800100" lvl="1" indent="-342900" algn="just">
              <a:lnSpc>
                <a:spcPct val="100000"/>
              </a:lnSpc>
              <a:buFont typeface="Arial" panose="020B0604020202020204" pitchFamily="34" charset="0"/>
              <a:buChar char="•"/>
            </a:pPr>
            <a:r>
              <a:rPr lang="en-US" sz="2000" dirty="0"/>
              <a:t>What are the barriers/challenges impacting the development of your plan?</a:t>
            </a:r>
          </a:p>
          <a:p>
            <a:pPr marL="800100" lvl="1" indent="-342900" algn="just">
              <a:lnSpc>
                <a:spcPct val="100000"/>
              </a:lnSpc>
              <a:buFont typeface="Arial" panose="020B0604020202020204" pitchFamily="34" charset="0"/>
              <a:buChar char="•"/>
            </a:pPr>
            <a:r>
              <a:rPr lang="en-US" sz="2000" dirty="0"/>
              <a:t>What key strategies and focus areas will your plan address?</a:t>
            </a:r>
          </a:p>
          <a:p>
            <a:pPr marL="800100" lvl="1" indent="-342900" algn="just">
              <a:lnSpc>
                <a:spcPct val="100000"/>
              </a:lnSpc>
              <a:buFont typeface="Arial" panose="020B0604020202020204" pitchFamily="34" charset="0"/>
              <a:buChar char="•"/>
            </a:pPr>
            <a:r>
              <a:rPr lang="en-US" sz="2000" dirty="0"/>
              <a:t>When will your DEI Strategic Plan be completed?</a:t>
            </a:r>
          </a:p>
          <a:p>
            <a:pPr marL="0" indent="0">
              <a:buNone/>
            </a:pPr>
            <a:endParaRPr lang="en-US" sz="2400" dirty="0"/>
          </a:p>
        </p:txBody>
      </p:sp>
    </p:spTree>
    <p:extLst>
      <p:ext uri="{BB962C8B-B14F-4D97-AF65-F5344CB8AC3E}">
        <p14:creationId xmlns:p14="http://schemas.microsoft.com/office/powerpoint/2010/main" val="10803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EVALUATION &amp; FEEDBACK</a:t>
            </a:r>
          </a:p>
        </p:txBody>
      </p:sp>
      <p:sp>
        <p:nvSpPr>
          <p:cNvPr id="8" name="Content Placeholder 7">
            <a:extLst>
              <a:ext uri="{FF2B5EF4-FFF2-40B4-BE49-F238E27FC236}">
                <a16:creationId xmlns:a16="http://schemas.microsoft.com/office/drawing/2014/main" id="{4DD914BB-6553-B6CC-0B98-76939A821354}"/>
              </a:ext>
            </a:extLst>
          </p:cNvPr>
          <p:cNvSpPr>
            <a:spLocks noGrp="1"/>
          </p:cNvSpPr>
          <p:nvPr>
            <p:ph idx="1"/>
          </p:nvPr>
        </p:nvSpPr>
        <p:spPr/>
        <p:txBody>
          <a:bodyPr/>
          <a:lstStyle/>
          <a:p>
            <a:pPr marL="0" marR="0" indent="0" fontAlgn="ctr">
              <a:lnSpc>
                <a:spcPct val="107000"/>
              </a:lnSpc>
              <a:spcBef>
                <a:spcPts val="0"/>
              </a:spcBef>
              <a:spcAft>
                <a:spcPts val="1200"/>
              </a:spcAft>
              <a:buNone/>
              <a:tabLst>
                <a:tab pos="457200" algn="l"/>
              </a:tabLst>
            </a:pPr>
            <a:r>
              <a:rPr lang="en-US" sz="1200" b="1" kern="100" dirty="0">
                <a:effectLst/>
                <a:latin typeface="Verdana" panose="020B0604030504040204" pitchFamily="34" charset="0"/>
                <a:ea typeface="Calibri" panose="020F0502020204030204" pitchFamily="34" charset="0"/>
                <a:cs typeface="Times New Roman" panose="02020603050405020304" pitchFamily="18" charset="0"/>
              </a:rPr>
              <a:t>Below are guiding questions for reviewing DEI Plans. Please note that the intent behind the questions below are to explore opportunities to ensure that the plan is realistic and sustainable. Our hope is that your plan reflects where you are at in your journey, and outlines next steps to grow in that journey.</a:t>
            </a: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are the outcome(s) you are hoping to create with this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are actions and resources SMART (Specific, Measurable, Achievable, Relevant, and Time-Bound)?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did you engage impacted multiple communities when creating the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disaggregated data and landscape assessments did you explore or conduct to inform your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(for external facing agencies) What are your targets in terms of service to the communities you serve?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will this plan increase equity? </a:t>
            </a:r>
            <a:endParaRPr lang="en-US" sz="1200" kern="100" dirty="0">
              <a:latin typeface="Verdana" panose="020B060403050404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does this plan center race?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does this plan impact your budget, investment decisions, and/or resources? How are you prioritizing resources for this impact?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will you track progress and analyze impact?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 you plan on communicating your progress on the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have you learned from this process?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28352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COHORT PROCESS OVERVIEW</a:t>
            </a:r>
          </a:p>
        </p:txBody>
      </p:sp>
      <p:graphicFrame>
        <p:nvGraphicFramePr>
          <p:cNvPr id="5" name="Content Placeholder 4">
            <a:extLst>
              <a:ext uri="{FF2B5EF4-FFF2-40B4-BE49-F238E27FC236}">
                <a16:creationId xmlns:a16="http://schemas.microsoft.com/office/drawing/2014/main" id="{0C1C94A7-7B2F-C079-4BAB-5167B077D392}"/>
              </a:ext>
            </a:extLst>
          </p:cNvPr>
          <p:cNvGraphicFramePr>
            <a:graphicFrameLocks noGrp="1"/>
          </p:cNvGraphicFramePr>
          <p:nvPr>
            <p:ph idx="1"/>
            <p:extLst>
              <p:ext uri="{D42A27DB-BD31-4B8C-83A1-F6EECF244321}">
                <p14:modId xmlns:p14="http://schemas.microsoft.com/office/powerpoint/2010/main" val="3864172574"/>
              </p:ext>
            </p:extLst>
          </p:nvPr>
        </p:nvGraphicFramePr>
        <p:xfrm>
          <a:off x="341179" y="1881894"/>
          <a:ext cx="11509641" cy="484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26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COHORT PURPOSE</a:t>
            </a:r>
          </a:p>
        </p:txBody>
      </p:sp>
      <p:sp>
        <p:nvSpPr>
          <p:cNvPr id="3" name="Content Placeholder 2">
            <a:extLst>
              <a:ext uri="{FF2B5EF4-FFF2-40B4-BE49-F238E27FC236}">
                <a16:creationId xmlns:a16="http://schemas.microsoft.com/office/drawing/2014/main" id="{2A3A73ED-84C5-2463-B5DD-50CBB477683C}"/>
              </a:ext>
            </a:extLst>
          </p:cNvPr>
          <p:cNvSpPr>
            <a:spLocks noGrp="1"/>
          </p:cNvSpPr>
          <p:nvPr>
            <p:ph idx="1"/>
          </p:nvPr>
        </p:nvSpPr>
        <p:spPr/>
        <p:txBody>
          <a:bodyPr/>
          <a:lstStyle/>
          <a:p>
            <a:r>
              <a:rPr lang="en-US" dirty="0"/>
              <a:t>Explore meaningful approaches and updates to your DEI Plan through feedback from multiple perspectives across </a:t>
            </a:r>
            <a:r>
              <a:rPr lang="en-US"/>
              <a:t>the State</a:t>
            </a:r>
            <a:endParaRPr lang="en-US" dirty="0"/>
          </a:p>
          <a:p>
            <a:r>
              <a:rPr lang="en-US" dirty="0"/>
              <a:t>Invest in the DEI Plan as a “living” document so it doesn’t just “gather dust on a shelf”</a:t>
            </a:r>
          </a:p>
          <a:p>
            <a:r>
              <a:rPr lang="en-US" dirty="0"/>
              <a:t>Engage with peers around accountability, resources, and thought partnership as you develop, implement, and track progress </a:t>
            </a:r>
          </a:p>
          <a:p>
            <a:r>
              <a:rPr lang="en-US" dirty="0"/>
              <a:t>Streamline the environmental scan process so that community groups can share feedback in a more thoughtful, efficient way to honor their time and perspectives</a:t>
            </a:r>
          </a:p>
          <a:p>
            <a:r>
              <a:rPr lang="en-US" dirty="0"/>
              <a:t>Engage with DEI in more ongoing basis, and not just at the plan development and reporting stages</a:t>
            </a:r>
          </a:p>
          <a:p>
            <a:r>
              <a:rPr lang="en-US" dirty="0"/>
              <a:t>Reduce silos with engaging in DEI</a:t>
            </a:r>
          </a:p>
          <a:p>
            <a:endParaRPr lang="en-US" dirty="0"/>
          </a:p>
          <a:p>
            <a:endParaRPr lang="en-US" dirty="0"/>
          </a:p>
          <a:p>
            <a:endParaRPr lang="en-US" dirty="0"/>
          </a:p>
        </p:txBody>
      </p:sp>
    </p:spTree>
    <p:extLst>
      <p:ext uri="{BB962C8B-B14F-4D97-AF65-F5344CB8AC3E}">
        <p14:creationId xmlns:p14="http://schemas.microsoft.com/office/powerpoint/2010/main" val="24892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D2B91D-CC81-4FD3-0044-287F56D40B2C}"/>
              </a:ext>
            </a:extLst>
          </p:cNvPr>
          <p:cNvSpPr>
            <a:spLocks noGrp="1"/>
          </p:cNvSpPr>
          <p:nvPr>
            <p:ph type="body" idx="1"/>
          </p:nvPr>
        </p:nvSpPr>
        <p:spPr>
          <a:xfrm>
            <a:off x="839788" y="1681163"/>
            <a:ext cx="10512424" cy="823912"/>
          </a:xfrm>
        </p:spPr>
        <p:txBody>
          <a:bodyPr/>
          <a:lstStyle/>
          <a:p>
            <a:pPr algn="ctr"/>
            <a:r>
              <a:rPr lang="en-US" dirty="0"/>
              <a:t>Cohort Timeline</a:t>
            </a:r>
          </a:p>
        </p:txBody>
      </p:sp>
      <p:sp>
        <p:nvSpPr>
          <p:cNvPr id="2" name="Title 1">
            <a:extLst>
              <a:ext uri="{FF2B5EF4-FFF2-40B4-BE49-F238E27FC236}">
                <a16:creationId xmlns:a16="http://schemas.microsoft.com/office/drawing/2014/main" id="{969907AC-9F6B-A6EE-F6F6-7DD974E57ED7}"/>
              </a:ext>
            </a:extLst>
          </p:cNvPr>
          <p:cNvSpPr>
            <a:spLocks noGrp="1"/>
          </p:cNvSpPr>
          <p:nvPr>
            <p:ph type="title"/>
          </p:nvPr>
        </p:nvSpPr>
        <p:spPr/>
        <p:txBody>
          <a:bodyPr>
            <a:normAutofit/>
          </a:bodyPr>
          <a:lstStyle/>
          <a:p>
            <a:r>
              <a:rPr lang="en-US" sz="2000" dirty="0"/>
              <a:t>UPDATE ON DEI PLANS: COHORT APPROACH</a:t>
            </a:r>
            <a:br>
              <a:rPr lang="en-US" sz="2000" dirty="0"/>
            </a:br>
            <a:r>
              <a:rPr lang="en-US" sz="2000" i="1" dirty="0">
                <a:highlight>
                  <a:srgbClr val="E1B924"/>
                </a:highlight>
              </a:rPr>
              <a:t>NOTE: This is a draft and will likely change</a:t>
            </a:r>
            <a:endParaRPr lang="en-US" sz="2000" dirty="0">
              <a:highlight>
                <a:srgbClr val="E1B924"/>
              </a:highlight>
            </a:endParaRPr>
          </a:p>
        </p:txBody>
      </p:sp>
      <p:graphicFrame>
        <p:nvGraphicFramePr>
          <p:cNvPr id="11" name="Diagram 10">
            <a:extLst>
              <a:ext uri="{FF2B5EF4-FFF2-40B4-BE49-F238E27FC236}">
                <a16:creationId xmlns:a16="http://schemas.microsoft.com/office/drawing/2014/main" id="{B8183F03-69CF-4ED1-E7DD-9165360F0EC5}"/>
              </a:ext>
            </a:extLst>
          </p:cNvPr>
          <p:cNvGraphicFramePr/>
          <p:nvPr>
            <p:extLst>
              <p:ext uri="{D42A27DB-BD31-4B8C-83A1-F6EECF244321}">
                <p14:modId xmlns:p14="http://schemas.microsoft.com/office/powerpoint/2010/main" val="2952890702"/>
              </p:ext>
            </p:extLst>
          </p:nvPr>
        </p:nvGraphicFramePr>
        <p:xfrm>
          <a:off x="1046040" y="1173916"/>
          <a:ext cx="10306172"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51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EC7F0D-726F-D2C2-19E2-38CD4C9E937D}"/>
              </a:ext>
            </a:extLst>
          </p:cNvPr>
          <p:cNvSpPr>
            <a:spLocks noGrp="1"/>
          </p:cNvSpPr>
          <p:nvPr>
            <p:ph type="ctrTitle"/>
          </p:nvPr>
        </p:nvSpPr>
        <p:spPr>
          <a:xfrm>
            <a:off x="430213" y="898525"/>
            <a:ext cx="6835775" cy="2343150"/>
          </a:xfrm>
        </p:spPr>
        <p:txBody>
          <a:bodyPr>
            <a:normAutofit/>
          </a:bodyPr>
          <a:lstStyle/>
          <a:p>
            <a:r>
              <a:rPr lang="en-US" sz="4800" dirty="0"/>
              <a:t>Thank you!</a:t>
            </a:r>
          </a:p>
        </p:txBody>
      </p:sp>
      <p:sp>
        <p:nvSpPr>
          <p:cNvPr id="3" name="Title 3">
            <a:extLst>
              <a:ext uri="{FF2B5EF4-FFF2-40B4-BE49-F238E27FC236}">
                <a16:creationId xmlns:a16="http://schemas.microsoft.com/office/drawing/2014/main" id="{C706292F-714E-3891-FDE7-9B9B3687F6B7}"/>
              </a:ext>
            </a:extLst>
          </p:cNvPr>
          <p:cNvSpPr txBox="1">
            <a:spLocks/>
          </p:cNvSpPr>
          <p:nvPr/>
        </p:nvSpPr>
        <p:spPr>
          <a:xfrm>
            <a:off x="913606" y="2771775"/>
            <a:ext cx="5868987" cy="2343150"/>
          </a:xfrm>
          <a:prstGeom prst="rect">
            <a:avLst/>
          </a:prstGeom>
        </p:spPr>
        <p:txBody>
          <a:bodyPr vert="horz" lIns="91440" tIns="45720" rIns="91440" bIns="45720" rtlCol="0" anchor="ctr" anchorCtr="0">
            <a:normAutofit fontScale="55000" lnSpcReduction="20000"/>
          </a:bodyPr>
          <a:lstStyle>
            <a:lvl1pPr algn="l" defTabSz="914400" rtl="0" eaLnBrk="1" latinLnBrk="0" hangingPunct="1">
              <a:lnSpc>
                <a:spcPct val="90000"/>
              </a:lnSpc>
              <a:spcBef>
                <a:spcPct val="0"/>
              </a:spcBef>
              <a:buNone/>
              <a:defRPr sz="66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600"/>
              </a:spcAft>
            </a:pPr>
            <a:r>
              <a:rPr lang="en-US" sz="4800" dirty="0"/>
              <a:t>If you want to follow up, please reach out to Melinda Gross at Melinda.Gross@das.oregon.gov</a:t>
            </a:r>
          </a:p>
        </p:txBody>
      </p:sp>
    </p:spTree>
    <p:extLst>
      <p:ext uri="{BB962C8B-B14F-4D97-AF65-F5344CB8AC3E}">
        <p14:creationId xmlns:p14="http://schemas.microsoft.com/office/powerpoint/2010/main" val="3476021960"/>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_x0020_area xmlns="206e90fd-1cdc-403b-9525-8a9baabafd4e" xsi:nil="true"/>
    <Subtopic xmlns="206e90fd-1cdc-403b-9525-8a9baabafd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F051CFC52B354A951042D0F31073E1" ma:contentTypeVersion="3" ma:contentTypeDescription="Create a new document." ma:contentTypeScope="" ma:versionID="c515922aa2b36ffce12bcfb2e28460c2">
  <xsd:schema xmlns:xsd="http://www.w3.org/2001/XMLSchema" xmlns:xs="http://www.w3.org/2001/XMLSchema" xmlns:p="http://schemas.microsoft.com/office/2006/metadata/properties" xmlns:ns2="206e90fd-1cdc-403b-9525-8a9baabafd4e" xmlns:ns3="c11a4dd1-9999-41de-ad6b-508521c3559d" targetNamespace="http://schemas.microsoft.com/office/2006/metadata/properties" ma:root="true" ma:fieldsID="f99d2061a0c780d208ab0c9d54d8196b" ns2:_="" ns3:_="">
    <xsd:import namespace="206e90fd-1cdc-403b-9525-8a9baabafd4e"/>
    <xsd:import namespace="c11a4dd1-9999-41de-ad6b-508521c3559d"/>
    <xsd:element name="properties">
      <xsd:complexType>
        <xsd:sequence>
          <xsd:element name="documentManagement">
            <xsd:complexType>
              <xsd:all>
                <xsd:element ref="ns2:Topic_x0020_area" minOccurs="0"/>
                <xsd:element ref="ns2:Subtopic"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e90fd-1cdc-403b-9525-8a9baabafd4e" elementFormDefault="qualified">
    <xsd:import namespace="http://schemas.microsoft.com/office/2006/documentManagement/types"/>
    <xsd:import namespace="http://schemas.microsoft.com/office/infopath/2007/PartnerControls"/>
    <xsd:element name="Topic_x0020_area" ma:index="8" nillable="true" ma:displayName="Topic area" ma:format="Dropdown" ma:internalName="Topic_x0020_area">
      <xsd:simpleType>
        <xsd:union memberTypes="dms:Text">
          <xsd:simpleType>
            <xsd:restriction base="dms:Choice">
              <xsd:enumeration value="ABSD"/>
              <xsd:enumeration value="Covid"/>
              <xsd:enumeration value="DEI"/>
              <xsd:enumeration value="Audit"/>
              <xsd:enumeration value="Building closures"/>
              <xsd:enumeration value="Administrative"/>
              <xsd:enumeration value="Legislative"/>
              <xsd:enumeration value="Statewide projects"/>
              <xsd:enumeration value="Plain language"/>
            </xsd:restriction>
          </xsd:simpleType>
        </xsd:union>
      </xsd:simpleType>
    </xsd:element>
    <xsd:element name="Subtopic" ma:index="9" nillable="true" ma:displayName="Subtopic" ma:format="Dropdown" ma:internalName="Subtopic">
      <xsd:simpleType>
        <xsd:restriction base="dms:Choice">
          <xsd:enumeration value="TOMP"/>
          <xsd:enumeration value="BillTracker"/>
        </xsd:restrict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745ADF-040B-41DC-AA2C-6B34774E2BC4}">
  <ds:schemaRefs>
    <ds:schemaRef ds:uri="http://schemas.microsoft.com/office/2006/metadata/properties"/>
    <ds:schemaRef ds:uri="http://purl.org/dc/terms/"/>
    <ds:schemaRef ds:uri="09137baa-9c37-4b0a-8673-9d5dcda32f7b"/>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896391a8-8ee5-4cbc-b720-b4f9aec1dc3d"/>
  </ds:schemaRefs>
</ds:datastoreItem>
</file>

<file path=customXml/itemProps2.xml><?xml version="1.0" encoding="utf-8"?>
<ds:datastoreItem xmlns:ds="http://schemas.openxmlformats.org/officeDocument/2006/customXml" ds:itemID="{D05B2366-684B-4095-A35B-BDDACCB55D90}">
  <ds:schemaRefs>
    <ds:schemaRef ds:uri="http://schemas.microsoft.com/sharepoint/v3/contenttype/forms"/>
  </ds:schemaRefs>
</ds:datastoreItem>
</file>

<file path=customXml/itemProps3.xml><?xml version="1.0" encoding="utf-8"?>
<ds:datastoreItem xmlns:ds="http://schemas.openxmlformats.org/officeDocument/2006/customXml" ds:itemID="{F66EF3EF-58B6-4E46-BE0E-BDEE65488647}"/>
</file>

<file path=docProps/app.xml><?xml version="1.0" encoding="utf-8"?>
<Properties xmlns="http://schemas.openxmlformats.org/officeDocument/2006/extended-properties" xmlns:vt="http://schemas.openxmlformats.org/officeDocument/2006/docPropsVTypes">
  <Template>DAS_2022</Template>
  <TotalTime>11489</TotalTime>
  <Words>725</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7</vt:i4>
      </vt:variant>
    </vt:vector>
  </HeadingPairs>
  <TitlesOfParts>
    <vt:vector size="16" baseType="lpstr">
      <vt:lpstr>Arial</vt:lpstr>
      <vt:lpstr>Calibri</vt:lpstr>
      <vt:lpstr>Montserrat</vt:lpstr>
      <vt:lpstr>Verdana</vt:lpstr>
      <vt:lpstr>DAS_2022</vt:lpstr>
      <vt:lpstr>1_DAS_2022</vt:lpstr>
      <vt:lpstr>2_DAS_2022</vt:lpstr>
      <vt:lpstr>3_DAS_2022</vt:lpstr>
      <vt:lpstr>4_DAS_2022</vt:lpstr>
      <vt:lpstr> DEI Plans </vt:lpstr>
      <vt:lpstr>DEI PLANS ORIGINAL GUIDELINES</vt:lpstr>
      <vt:lpstr>UPDATE ON DEI PLANS: EVALUATION &amp; FEEDBACK</vt:lpstr>
      <vt:lpstr>UPDATE ON DEI PLANS: COHORT PROCESS OVERVIEW</vt:lpstr>
      <vt:lpstr>UPDATE ON DEI PLANS: COHORT PURPOSE</vt:lpstr>
      <vt:lpstr>UPDATE ON DEI PLANS: COHORT APPROACH NOTE: This is a draft and will likely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JUSTIS Carlee * DAS</dc:creator>
  <cp:lastModifiedBy>GROSS Melinda * DAS</cp:lastModifiedBy>
  <cp:revision>41</cp:revision>
  <dcterms:created xsi:type="dcterms:W3CDTF">2022-12-30T00:12:00Z</dcterms:created>
  <dcterms:modified xsi:type="dcterms:W3CDTF">2023-09-06T23:26:07Z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0x01010061F051CFC52B354A951042D0F31073E1</vt:lpwstr>
  </property>
</Properties>
</file>